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4"/>
  </p:sldMasterIdLst>
  <p:notesMasterIdLst>
    <p:notesMasterId r:id="rId19"/>
  </p:notesMasterIdLst>
  <p:handoutMasterIdLst>
    <p:handoutMasterId r:id="rId20"/>
  </p:handoutMasterIdLst>
  <p:sldIdLst>
    <p:sldId id="436" r:id="rId5"/>
    <p:sldId id="437" r:id="rId6"/>
    <p:sldId id="453" r:id="rId7"/>
    <p:sldId id="440" r:id="rId8"/>
    <p:sldId id="447" r:id="rId9"/>
    <p:sldId id="446" r:id="rId10"/>
    <p:sldId id="444" r:id="rId11"/>
    <p:sldId id="445" r:id="rId12"/>
    <p:sldId id="448" r:id="rId13"/>
    <p:sldId id="449" r:id="rId14"/>
    <p:sldId id="452" r:id="rId15"/>
    <p:sldId id="450" r:id="rId16"/>
    <p:sldId id="451" r:id="rId17"/>
    <p:sldId id="43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187"/>
    <a:srgbClr val="0C4046"/>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5394" autoAdjust="0"/>
  </p:normalViewPr>
  <p:slideViewPr>
    <p:cSldViewPr snapToGrid="0">
      <p:cViewPr varScale="1">
        <p:scale>
          <a:sx n="105" d="100"/>
          <a:sy n="105" d="100"/>
        </p:scale>
        <p:origin x="834" y="-138"/>
      </p:cViewPr>
      <p:guideLst/>
    </p:cSldViewPr>
  </p:slideViewPr>
  <p:outlineViewPr>
    <p:cViewPr>
      <p:scale>
        <a:sx n="33" d="100"/>
        <a:sy n="33" d="100"/>
      </p:scale>
      <p:origin x="0" y="-17146"/>
    </p:cViewPr>
  </p:outlineViewPr>
  <p:notesTextViewPr>
    <p:cViewPr>
      <p:scale>
        <a:sx n="1" d="1"/>
        <a:sy n="1" d="1"/>
      </p:scale>
      <p:origin x="0" y="0"/>
    </p:cViewPr>
  </p:notesTextViewPr>
  <p:sorterViewPr>
    <p:cViewPr varScale="1">
      <p:scale>
        <a:sx n="1" d="1"/>
        <a:sy n="1" d="1"/>
      </p:scale>
      <p:origin x="0" y="-8717"/>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4D2272-D660-A337-AEF3-BE066BD545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1FE5A70-71C2-F335-270C-B94537340C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C5A369-CA0E-4FC6-90EE-5FA969A08EF8}" type="datetimeFigureOut">
              <a:rPr lang="en-US" smtClean="0"/>
              <a:t>3/12/2025</a:t>
            </a:fld>
            <a:endParaRPr lang="en-US" dirty="0"/>
          </a:p>
        </p:txBody>
      </p:sp>
      <p:sp>
        <p:nvSpPr>
          <p:cNvPr id="4" name="Footer Placeholder 3">
            <a:extLst>
              <a:ext uri="{FF2B5EF4-FFF2-40B4-BE49-F238E27FC236}">
                <a16:creationId xmlns:a16="http://schemas.microsoft.com/office/drawing/2014/main" id="{D91E1B03-0F86-16E7-11BE-81F9F4CD66B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C4524B8-3914-99B2-2620-0F2A88D335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9210F9-8331-407C-A034-F95DCB303EBC}" type="slidenum">
              <a:rPr lang="en-US" smtClean="0"/>
              <a:t>‹#›</a:t>
            </a:fld>
            <a:endParaRPr lang="en-US" dirty="0"/>
          </a:p>
        </p:txBody>
      </p:sp>
    </p:spTree>
    <p:extLst>
      <p:ext uri="{BB962C8B-B14F-4D97-AF65-F5344CB8AC3E}">
        <p14:creationId xmlns:p14="http://schemas.microsoft.com/office/powerpoint/2010/main" val="931005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AB06A-EEDC-421C-B5A0-5E9E5241A8E5}"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BF9438-3EEF-4192-9815-F6F44770AEF7}" type="slidenum">
              <a:rPr lang="en-US" smtClean="0"/>
              <a:t>‹#›</a:t>
            </a:fld>
            <a:endParaRPr lang="en-US" dirty="0"/>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tc.gov/system/files/ftc_gov/pdf/federal-trade-commission-protecting-older-adults-report_102024.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a:t>
            </a:fld>
            <a:endParaRPr lang="en-US" dirty="0"/>
          </a:p>
        </p:txBody>
      </p:sp>
    </p:spTree>
    <p:extLst>
      <p:ext uri="{BB962C8B-B14F-4D97-AF65-F5344CB8AC3E}">
        <p14:creationId xmlns:p14="http://schemas.microsoft.com/office/powerpoint/2010/main" val="23690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E3CB4-A46D-BFEE-D4C5-01758F8E9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A11EF1-B207-893E-C3DD-0503013031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E5F3A7-CF6F-007F-6AEA-F390D4B1E4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91DB861-02C1-68D2-D556-C7937C33374A}"/>
              </a:ext>
            </a:extLst>
          </p:cNvPr>
          <p:cNvSpPr>
            <a:spLocks noGrp="1"/>
          </p:cNvSpPr>
          <p:nvPr>
            <p:ph type="sldNum" sz="quarter" idx="5"/>
          </p:nvPr>
        </p:nvSpPr>
        <p:spPr/>
        <p:txBody>
          <a:bodyPr/>
          <a:lstStyle/>
          <a:p>
            <a:fld id="{32BF9438-3EEF-4192-9815-F6F44770AEF7}" type="slidenum">
              <a:rPr lang="en-US" smtClean="0"/>
              <a:t>10</a:t>
            </a:fld>
            <a:endParaRPr lang="en-US" dirty="0"/>
          </a:p>
        </p:txBody>
      </p:sp>
    </p:spTree>
    <p:extLst>
      <p:ext uri="{BB962C8B-B14F-4D97-AF65-F5344CB8AC3E}">
        <p14:creationId xmlns:p14="http://schemas.microsoft.com/office/powerpoint/2010/main" val="4042116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E8D71-5F73-CB4C-B1D3-D33974A57E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B8100-DDE3-C6BD-B30D-7B5D64FCE1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12F86D-1308-6222-8475-4D29737E6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0CFB31-CC2A-6C2D-FE85-9EFFA0A4061A}"/>
              </a:ext>
            </a:extLst>
          </p:cNvPr>
          <p:cNvSpPr>
            <a:spLocks noGrp="1"/>
          </p:cNvSpPr>
          <p:nvPr>
            <p:ph type="sldNum" sz="quarter" idx="5"/>
          </p:nvPr>
        </p:nvSpPr>
        <p:spPr/>
        <p:txBody>
          <a:bodyPr/>
          <a:lstStyle/>
          <a:p>
            <a:fld id="{32BF9438-3EEF-4192-9815-F6F44770AEF7}" type="slidenum">
              <a:rPr lang="en-US" smtClean="0"/>
              <a:t>11</a:t>
            </a:fld>
            <a:endParaRPr lang="en-US" dirty="0"/>
          </a:p>
        </p:txBody>
      </p:sp>
    </p:spTree>
    <p:extLst>
      <p:ext uri="{BB962C8B-B14F-4D97-AF65-F5344CB8AC3E}">
        <p14:creationId xmlns:p14="http://schemas.microsoft.com/office/powerpoint/2010/main" val="2717048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46EF15-213E-D70D-18E1-389058784D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D389A0-D622-96CC-C842-FE3635227B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740E8-C4FA-C356-89B8-F78EFF9A05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FC70EC-281E-5186-6DC2-6E477C7EE68B}"/>
              </a:ext>
            </a:extLst>
          </p:cNvPr>
          <p:cNvSpPr>
            <a:spLocks noGrp="1"/>
          </p:cNvSpPr>
          <p:nvPr>
            <p:ph type="sldNum" sz="quarter" idx="5"/>
          </p:nvPr>
        </p:nvSpPr>
        <p:spPr/>
        <p:txBody>
          <a:bodyPr/>
          <a:lstStyle/>
          <a:p>
            <a:fld id="{32BF9438-3EEF-4192-9815-F6F44770AEF7}" type="slidenum">
              <a:rPr lang="en-US" smtClean="0"/>
              <a:t>12</a:t>
            </a:fld>
            <a:endParaRPr lang="en-US" dirty="0"/>
          </a:p>
        </p:txBody>
      </p:sp>
    </p:spTree>
    <p:extLst>
      <p:ext uri="{BB962C8B-B14F-4D97-AF65-F5344CB8AC3E}">
        <p14:creationId xmlns:p14="http://schemas.microsoft.com/office/powerpoint/2010/main" val="3065467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2CFD-BCE8-2727-4C1E-84BF5DA7F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70026-F42C-8315-0E7E-12B843ABA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8DBB2-E0E5-7231-F7CB-E8245EC523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C8999F-90BB-140E-8C0B-5985012ABF95}"/>
              </a:ext>
            </a:extLst>
          </p:cNvPr>
          <p:cNvSpPr>
            <a:spLocks noGrp="1"/>
          </p:cNvSpPr>
          <p:nvPr>
            <p:ph type="sldNum" sz="quarter" idx="5"/>
          </p:nvPr>
        </p:nvSpPr>
        <p:spPr/>
        <p:txBody>
          <a:bodyPr/>
          <a:lstStyle/>
          <a:p>
            <a:fld id="{32BF9438-3EEF-4192-9815-F6F44770AEF7}" type="slidenum">
              <a:rPr lang="en-US" smtClean="0"/>
              <a:t>13</a:t>
            </a:fld>
            <a:endParaRPr lang="en-US" dirty="0"/>
          </a:p>
        </p:txBody>
      </p:sp>
    </p:spTree>
    <p:extLst>
      <p:ext uri="{BB962C8B-B14F-4D97-AF65-F5344CB8AC3E}">
        <p14:creationId xmlns:p14="http://schemas.microsoft.com/office/powerpoint/2010/main" val="783755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14</a:t>
            </a:fld>
            <a:endParaRPr lang="en-US" dirty="0"/>
          </a:p>
        </p:txBody>
      </p:sp>
    </p:spTree>
    <p:extLst>
      <p:ext uri="{BB962C8B-B14F-4D97-AF65-F5344CB8AC3E}">
        <p14:creationId xmlns:p14="http://schemas.microsoft.com/office/powerpoint/2010/main" val="3284469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aseline="30000" dirty="0">
                <a:effectLst/>
                <a:latin typeface="Arial" panose="020B0604020202020204" pitchFamily="34" charset="0"/>
                <a:ea typeface="Calibri" panose="020F0502020204030204" pitchFamily="34" charset="0"/>
                <a:cs typeface="Calibri" panose="020F0502020204030204" pitchFamily="34" charset="0"/>
              </a:rPr>
              <a:t>1</a:t>
            </a:r>
            <a:r>
              <a:rPr lang="en-US" sz="1800" dirty="0">
                <a:effectLst/>
                <a:latin typeface="Arial" panose="020B0604020202020204" pitchFamily="34" charset="0"/>
                <a:ea typeface="Calibri" panose="020F0502020204030204" pitchFamily="34" charset="0"/>
                <a:cs typeface="Calibri" panose="020F0502020204030204" pitchFamily="34" charset="0"/>
              </a:rPr>
              <a:t> </a:t>
            </a:r>
            <a:r>
              <a:rPr lang="en-US" sz="1800" u="sng" dirty="0">
                <a:solidFill>
                  <a:srgbClr val="0563C1"/>
                </a:solidFill>
                <a:effectLst/>
                <a:latin typeface="Arial" panose="020B0604020202020204" pitchFamily="34" charset="0"/>
                <a:ea typeface="Calibri" panose="020F0502020204030204" pitchFamily="34" charset="0"/>
                <a:cs typeface="Calibri" panose="020F0502020204030204" pitchFamily="34" charset="0"/>
                <a:hlinkClick r:id="rId3"/>
              </a:rPr>
              <a:t>https://www.ftc.gov/system/files/ftc_gov/pdf/federal-trade-commission-protecting-older-adults-report_102024.pdf</a:t>
            </a:r>
            <a:endParaRPr lang="en-US" sz="18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2</a:t>
            </a:fld>
            <a:endParaRPr lang="en-US" dirty="0"/>
          </a:p>
        </p:txBody>
      </p:sp>
    </p:spTree>
    <p:extLst>
      <p:ext uri="{BB962C8B-B14F-4D97-AF65-F5344CB8AC3E}">
        <p14:creationId xmlns:p14="http://schemas.microsoft.com/office/powerpoint/2010/main" val="124463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73932-FA6B-4781-83E0-824593509B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B36C24-791F-D450-0229-31E4C86011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6FF78C-06A6-009B-177D-8CBDFE8BC9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433528-F7D3-C3CF-FFF8-255C39A616EC}"/>
              </a:ext>
            </a:extLst>
          </p:cNvPr>
          <p:cNvSpPr>
            <a:spLocks noGrp="1"/>
          </p:cNvSpPr>
          <p:nvPr>
            <p:ph type="sldNum" sz="quarter" idx="5"/>
          </p:nvPr>
        </p:nvSpPr>
        <p:spPr/>
        <p:txBody>
          <a:bodyPr/>
          <a:lstStyle/>
          <a:p>
            <a:fld id="{32BF9438-3EEF-4192-9815-F6F44770AEF7}" type="slidenum">
              <a:rPr lang="en-US" smtClean="0"/>
              <a:t>3</a:t>
            </a:fld>
            <a:endParaRPr lang="en-US" dirty="0"/>
          </a:p>
        </p:txBody>
      </p:sp>
    </p:spTree>
    <p:extLst>
      <p:ext uri="{BB962C8B-B14F-4D97-AF65-F5344CB8AC3E}">
        <p14:creationId xmlns:p14="http://schemas.microsoft.com/office/powerpoint/2010/main" val="610330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Banker should explain each of these types of fraud.</a:t>
            </a:r>
          </a:p>
        </p:txBody>
      </p:sp>
      <p:sp>
        <p:nvSpPr>
          <p:cNvPr id="4" name="Slide Number Placeholder 3"/>
          <p:cNvSpPr>
            <a:spLocks noGrp="1"/>
          </p:cNvSpPr>
          <p:nvPr>
            <p:ph type="sldNum" sz="quarter" idx="5"/>
          </p:nvPr>
        </p:nvSpPr>
        <p:spPr/>
        <p:txBody>
          <a:bodyPr/>
          <a:lstStyle/>
          <a:p>
            <a:fld id="{32BF9438-3EEF-4192-9815-F6F44770AEF7}" type="slidenum">
              <a:rPr lang="en-US" smtClean="0"/>
              <a:t>4</a:t>
            </a:fld>
            <a:endParaRPr lang="en-US" dirty="0"/>
          </a:p>
        </p:txBody>
      </p:sp>
    </p:spTree>
    <p:extLst>
      <p:ext uri="{BB962C8B-B14F-4D97-AF65-F5344CB8AC3E}">
        <p14:creationId xmlns:p14="http://schemas.microsoft.com/office/powerpoint/2010/main" val="19937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EA5E-8FFC-E37F-98BC-EAF19C7910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C8003-5207-DDC0-F185-9DD49FA94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E4E9C-7D21-B361-292E-0D16009319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0C9C31B-C1CB-BE5F-336A-9A590AB47568}"/>
              </a:ext>
            </a:extLst>
          </p:cNvPr>
          <p:cNvSpPr>
            <a:spLocks noGrp="1"/>
          </p:cNvSpPr>
          <p:nvPr>
            <p:ph type="sldNum" sz="quarter" idx="5"/>
          </p:nvPr>
        </p:nvSpPr>
        <p:spPr/>
        <p:txBody>
          <a:bodyPr/>
          <a:lstStyle/>
          <a:p>
            <a:fld id="{32BF9438-3EEF-4192-9815-F6F44770AEF7}" type="slidenum">
              <a:rPr lang="en-US" smtClean="0"/>
              <a:t>5</a:t>
            </a:fld>
            <a:endParaRPr lang="en-US" dirty="0"/>
          </a:p>
        </p:txBody>
      </p:sp>
    </p:spTree>
    <p:extLst>
      <p:ext uri="{BB962C8B-B14F-4D97-AF65-F5344CB8AC3E}">
        <p14:creationId xmlns:p14="http://schemas.microsoft.com/office/powerpoint/2010/main" val="83203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A44DE1-0654-B6A0-7EF4-C2F0252462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98E978-2414-CCC1-2E1F-CC95D4F32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37D54E-C916-61B9-6515-0BC6A6BF9D0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79CE6A-DB15-261C-6876-544342DE83BB}"/>
              </a:ext>
            </a:extLst>
          </p:cNvPr>
          <p:cNvSpPr>
            <a:spLocks noGrp="1"/>
          </p:cNvSpPr>
          <p:nvPr>
            <p:ph type="sldNum" sz="quarter" idx="5"/>
          </p:nvPr>
        </p:nvSpPr>
        <p:spPr/>
        <p:txBody>
          <a:bodyPr/>
          <a:lstStyle/>
          <a:p>
            <a:fld id="{32BF9438-3EEF-4192-9815-F6F44770AEF7}" type="slidenum">
              <a:rPr lang="en-US" smtClean="0"/>
              <a:t>6</a:t>
            </a:fld>
            <a:endParaRPr lang="en-US" dirty="0"/>
          </a:p>
        </p:txBody>
      </p:sp>
    </p:spTree>
    <p:extLst>
      <p:ext uri="{BB962C8B-B14F-4D97-AF65-F5344CB8AC3E}">
        <p14:creationId xmlns:p14="http://schemas.microsoft.com/office/powerpoint/2010/main" val="3369411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7</a:t>
            </a:fld>
            <a:endParaRPr lang="en-US" dirty="0"/>
          </a:p>
        </p:txBody>
      </p:sp>
    </p:spTree>
    <p:extLst>
      <p:ext uri="{BB962C8B-B14F-4D97-AF65-F5344CB8AC3E}">
        <p14:creationId xmlns:p14="http://schemas.microsoft.com/office/powerpoint/2010/main" val="1182412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BF9438-3EEF-4192-9815-F6F44770AEF7}" type="slidenum">
              <a:rPr lang="en-US" smtClean="0"/>
              <a:t>8</a:t>
            </a:fld>
            <a:endParaRPr lang="en-US" dirty="0"/>
          </a:p>
        </p:txBody>
      </p:sp>
    </p:spTree>
    <p:extLst>
      <p:ext uri="{BB962C8B-B14F-4D97-AF65-F5344CB8AC3E}">
        <p14:creationId xmlns:p14="http://schemas.microsoft.com/office/powerpoint/2010/main" val="2595483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6874E8-3D3F-8581-5420-F88C3807E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90FAE-A20C-8A4B-CA1B-328A2785BC5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2450F-AB2B-8E8D-5257-5F0880911F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5641D3-852F-4F31-EC10-4E58DBE71D7E}"/>
              </a:ext>
            </a:extLst>
          </p:cNvPr>
          <p:cNvSpPr>
            <a:spLocks noGrp="1"/>
          </p:cNvSpPr>
          <p:nvPr>
            <p:ph type="sldNum" sz="quarter" idx="5"/>
          </p:nvPr>
        </p:nvSpPr>
        <p:spPr/>
        <p:txBody>
          <a:bodyPr/>
          <a:lstStyle/>
          <a:p>
            <a:fld id="{32BF9438-3EEF-4192-9815-F6F44770AEF7}" type="slidenum">
              <a:rPr lang="en-US" smtClean="0"/>
              <a:t>9</a:t>
            </a:fld>
            <a:endParaRPr lang="en-US" dirty="0"/>
          </a:p>
        </p:txBody>
      </p:sp>
    </p:spTree>
    <p:extLst>
      <p:ext uri="{BB962C8B-B14F-4D97-AF65-F5344CB8AC3E}">
        <p14:creationId xmlns:p14="http://schemas.microsoft.com/office/powerpoint/2010/main" val="1099407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endParaRPr lang="en-US" dirty="0"/>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022363829"/>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7498561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Title 1">
    <p:bg>
      <p:bgPr>
        <a:solidFill>
          <a:schemeClr val="accent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040DA2-B75D-1B49-51F9-967501F7F67B}"/>
              </a:ext>
            </a:extLst>
          </p:cNvPr>
          <p:cNvSpPr>
            <a:spLocks noGrp="1"/>
          </p:cNvSpPr>
          <p:nvPr>
            <p:ph type="title" hasCustomPrompt="1"/>
          </p:nvPr>
        </p:nvSpPr>
        <p:spPr>
          <a:xfrm>
            <a:off x="994876" y="887638"/>
            <a:ext cx="10202248" cy="5094496"/>
          </a:xfrm>
        </p:spPr>
        <p:txBody>
          <a:bodyPr/>
          <a:lstStyle>
            <a:lvl1pPr algn="ctr">
              <a:defRPr sz="4800">
                <a:solidFill>
                  <a:schemeClr val="bg1"/>
                </a:solidFill>
              </a:defRPr>
            </a:lvl1pPr>
          </a:lstStyle>
          <a:p>
            <a:r>
              <a:rPr lang="en-US" dirty="0"/>
              <a:t>Click to add title</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
        <p:nvSpPr>
          <p:cNvPr id="2" name="Rectangle 1">
            <a:extLst>
              <a:ext uri="{FF2B5EF4-FFF2-40B4-BE49-F238E27FC236}">
                <a16:creationId xmlns:a16="http://schemas.microsoft.com/office/drawing/2014/main" id="{8E93BDAB-CB06-403B-00FD-9D1C2812A298}"/>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A6FB1FDB-9C8A-890A-5051-8D49E105FD49}"/>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21">
            <a:extLst>
              <a:ext uri="{FF2B5EF4-FFF2-40B4-BE49-F238E27FC236}">
                <a16:creationId xmlns:a16="http://schemas.microsoft.com/office/drawing/2014/main" id="{46056E81-9CB5-42E9-6689-B711F575C8F2}"/>
              </a:ext>
              <a:ext uri="{C183D7F6-B498-43B3-948B-1728B52AA6E4}">
                <adec:decorative xmlns:adec="http://schemas.microsoft.com/office/drawing/2017/decorative" val="1"/>
              </a:ext>
            </a:extLst>
          </p:cNvPr>
          <p:cNvSpPr/>
          <p:nvPr userDrawn="1"/>
        </p:nvSpPr>
        <p:spPr>
          <a:xfrm flipV="1">
            <a:off x="8981493" y="0"/>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22">
            <a:extLst>
              <a:ext uri="{FF2B5EF4-FFF2-40B4-BE49-F238E27FC236}">
                <a16:creationId xmlns:a16="http://schemas.microsoft.com/office/drawing/2014/main" id="{3D075254-6FC4-6738-BBBE-1BACB99E424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056202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About 1">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BA2562-20F9-9DC8-81EB-6ED26B24D7E3}"/>
              </a:ext>
              <a:ext uri="{C183D7F6-B498-43B3-948B-1728B52AA6E4}">
                <adec:decorative xmlns:adec="http://schemas.microsoft.com/office/drawing/2017/decorative" val="1"/>
              </a:ext>
            </a:extLst>
          </p:cNvPr>
          <p:cNvSpPr/>
          <p:nvPr userDrawn="1"/>
        </p:nvSpPr>
        <p:spPr>
          <a:xfrm>
            <a:off x="1" y="5983099"/>
            <a:ext cx="12192000" cy="87392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25">
            <a:extLst>
              <a:ext uri="{FF2B5EF4-FFF2-40B4-BE49-F238E27FC236}">
                <a16:creationId xmlns:a16="http://schemas.microsoft.com/office/drawing/2014/main" id="{369E878B-C75C-98DC-B694-2C40507C4945}"/>
              </a:ext>
              <a:ext uri="{C183D7F6-B498-43B3-948B-1728B52AA6E4}">
                <adec:decorative xmlns:adec="http://schemas.microsoft.com/office/drawing/2017/decorative" val="1"/>
              </a:ext>
            </a:extLst>
          </p:cNvPr>
          <p:cNvSpPr/>
          <p:nvPr userDrawn="1"/>
        </p:nvSpPr>
        <p:spPr>
          <a:xfrm>
            <a:off x="8991644" y="3657675"/>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27">
            <a:extLst>
              <a:ext uri="{FF2B5EF4-FFF2-40B4-BE49-F238E27FC236}">
                <a16:creationId xmlns:a16="http://schemas.microsoft.com/office/drawing/2014/main" id="{DC03A063-67E0-718E-206C-6C807C20026A}"/>
              </a:ext>
              <a:ext uri="{C183D7F6-B498-43B3-948B-1728B52AA6E4}">
                <adec:decorative xmlns:adec="http://schemas.microsoft.com/office/drawing/2017/decorative" val="1"/>
              </a:ext>
            </a:extLst>
          </p:cNvPr>
          <p:cNvSpPr>
            <a:spLocks noChangeAspect="1"/>
          </p:cNvSpPr>
          <p:nvPr userDrawn="1"/>
        </p:nvSpPr>
        <p:spPr>
          <a:xfrm flipH="1" flipV="1">
            <a:off x="0" y="-5"/>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30">
            <a:extLst>
              <a:ext uri="{FF2B5EF4-FFF2-40B4-BE49-F238E27FC236}">
                <a16:creationId xmlns:a16="http://schemas.microsoft.com/office/drawing/2014/main" id="{6D86FEEF-2721-A616-B636-7C6F8B1B5D56}"/>
              </a:ext>
              <a:ext uri="{C183D7F6-B498-43B3-948B-1728B52AA6E4}">
                <adec:decorative xmlns:adec="http://schemas.microsoft.com/office/drawing/2017/decorative" val="1"/>
              </a:ext>
            </a:extLst>
          </p:cNvPr>
          <p:cNvSpPr>
            <a:spLocks noChangeAspect="1"/>
          </p:cNvSpPr>
          <p:nvPr userDrawn="1"/>
        </p:nvSpPr>
        <p:spPr>
          <a:xfrm rot="16200000" flipH="1" flipV="1">
            <a:off x="-433923" y="554625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Title 17">
            <a:extLst>
              <a:ext uri="{FF2B5EF4-FFF2-40B4-BE49-F238E27FC236}">
                <a16:creationId xmlns:a16="http://schemas.microsoft.com/office/drawing/2014/main" id="{4AC20A76-77DC-62F7-C0E5-66C03853B31E}"/>
              </a:ext>
            </a:extLst>
          </p:cNvPr>
          <p:cNvSpPr>
            <a:spLocks noGrp="1"/>
          </p:cNvSpPr>
          <p:nvPr>
            <p:ph type="title" hasCustomPrompt="1"/>
          </p:nvPr>
        </p:nvSpPr>
        <p:spPr>
          <a:xfrm>
            <a:off x="1371599" y="1478396"/>
            <a:ext cx="3710355" cy="3445297"/>
          </a:xfrm>
        </p:spPr>
        <p:txBody>
          <a:bodyPr>
            <a:normAutofit/>
          </a:bodyPr>
          <a:lstStyle>
            <a:lvl1pPr>
              <a:defRPr sz="3600">
                <a:solidFill>
                  <a:schemeClr val="accent2">
                    <a:lumMod val="75000"/>
                  </a:schemeClr>
                </a:solidFill>
              </a:defRPr>
            </a:lvl1pPr>
          </a:lstStyle>
          <a:p>
            <a:r>
              <a:rPr lang="en-US" dirty="0"/>
              <a:t>Click to add title</a:t>
            </a:r>
          </a:p>
        </p:txBody>
      </p:sp>
      <p:sp>
        <p:nvSpPr>
          <p:cNvPr id="20" name="Content Placeholder 19">
            <a:extLst>
              <a:ext uri="{FF2B5EF4-FFF2-40B4-BE49-F238E27FC236}">
                <a16:creationId xmlns:a16="http://schemas.microsoft.com/office/drawing/2014/main" id="{CF99A149-DEF4-9E0F-D0DE-E859DB6CA539}"/>
              </a:ext>
            </a:extLst>
          </p:cNvPr>
          <p:cNvSpPr>
            <a:spLocks noGrp="1"/>
          </p:cNvSpPr>
          <p:nvPr>
            <p:ph sz="quarter" idx="10" hasCustomPrompt="1"/>
          </p:nvPr>
        </p:nvSpPr>
        <p:spPr>
          <a:xfrm>
            <a:off x="5360465" y="1477963"/>
            <a:ext cx="5536135" cy="3446462"/>
          </a:xfrm>
        </p:spPr>
        <p:txBody>
          <a:bodyPr anchor="ctr">
            <a:normAutofit/>
          </a:bodyPr>
          <a:lstStyle>
            <a:lvl1pPr marL="0" indent="0">
              <a:buNone/>
              <a:defRPr sz="1800"/>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bg1"/>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46245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610C35C-5361-BD30-EB79-01BD72158B57}"/>
              </a:ext>
              <a:ext uri="{C183D7F6-B498-43B3-948B-1728B52AA6E4}">
                <adec:decorative xmlns:adec="http://schemas.microsoft.com/office/drawing/2017/decorative" val="1"/>
              </a:ext>
            </a:extLst>
          </p:cNvPr>
          <p:cNvSpPr/>
          <p:nvPr userDrawn="1"/>
        </p:nvSpPr>
        <p:spPr>
          <a:xfrm rot="5400000">
            <a:off x="-2992038" y="2992045"/>
            <a:ext cx="6858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26">
            <a:extLst>
              <a:ext uri="{FF2B5EF4-FFF2-40B4-BE49-F238E27FC236}">
                <a16:creationId xmlns:a16="http://schemas.microsoft.com/office/drawing/2014/main" id="{948A7171-32A3-1CAC-DDFD-7C44DDAF06EA}"/>
              </a:ext>
              <a:ext uri="{C183D7F6-B498-43B3-948B-1728B52AA6E4}">
                <adec:decorative xmlns:adec="http://schemas.microsoft.com/office/drawing/2017/decorative" val="1"/>
              </a:ext>
            </a:extLst>
          </p:cNvPr>
          <p:cNvSpPr>
            <a:spLocks noChangeAspect="1"/>
          </p:cNvSpPr>
          <p:nvPr userDrawn="1"/>
        </p:nvSpPr>
        <p:spPr>
          <a:xfrm flipH="1" flipV="1">
            <a:off x="1" y="0"/>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47">
            <a:extLst>
              <a:ext uri="{FF2B5EF4-FFF2-40B4-BE49-F238E27FC236}">
                <a16:creationId xmlns:a16="http://schemas.microsoft.com/office/drawing/2014/main" id="{06FD5EAC-FAC4-CDB4-6AB8-809E940F0780}"/>
              </a:ext>
              <a:ext uri="{C183D7F6-B498-43B3-948B-1728B52AA6E4}">
                <adec:decorative xmlns:adec="http://schemas.microsoft.com/office/drawing/2017/decorative" val="1"/>
              </a:ext>
            </a:extLst>
          </p:cNvPr>
          <p:cNvSpPr/>
          <p:nvPr userDrawn="1"/>
        </p:nvSpPr>
        <p:spPr>
          <a:xfrm>
            <a:off x="8991644" y="3657688"/>
            <a:ext cx="3200357" cy="3200320"/>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Title 9">
            <a:extLst>
              <a:ext uri="{FF2B5EF4-FFF2-40B4-BE49-F238E27FC236}">
                <a16:creationId xmlns:a16="http://schemas.microsoft.com/office/drawing/2014/main" id="{6DA13352-25BC-FD28-A34C-DD204D5BF178}"/>
              </a:ext>
            </a:extLst>
          </p:cNvPr>
          <p:cNvSpPr>
            <a:spLocks noGrp="1"/>
          </p:cNvSpPr>
          <p:nvPr>
            <p:ph type="title" hasCustomPrompt="1"/>
          </p:nvPr>
        </p:nvSpPr>
        <p:spPr>
          <a:xfrm>
            <a:off x="1381748" y="246183"/>
            <a:ext cx="9525000" cy="1919521"/>
          </a:xfrm>
        </p:spPr>
        <p:txBody>
          <a:bodyPr>
            <a:normAutofit/>
          </a:bodyPr>
          <a:lstStyle>
            <a:lvl1pPr>
              <a:defRPr sz="3600">
                <a:solidFill>
                  <a:schemeClr val="accent2">
                    <a:lumMod val="75000"/>
                  </a:schemeClr>
                </a:solidFill>
              </a:defRPr>
            </a:lvl1pPr>
          </a:lstStyle>
          <a:p>
            <a:r>
              <a:rPr lang="en-US" dirty="0"/>
              <a:t>Click to add title</a:t>
            </a:r>
          </a:p>
        </p:txBody>
      </p:sp>
      <p:sp>
        <p:nvSpPr>
          <p:cNvPr id="12" name="Content Placeholder 11">
            <a:extLst>
              <a:ext uri="{FF2B5EF4-FFF2-40B4-BE49-F238E27FC236}">
                <a16:creationId xmlns:a16="http://schemas.microsoft.com/office/drawing/2014/main" id="{034108AC-4ED2-99E6-0212-0AC0802C553A}"/>
              </a:ext>
            </a:extLst>
          </p:cNvPr>
          <p:cNvSpPr>
            <a:spLocks noGrp="1"/>
          </p:cNvSpPr>
          <p:nvPr>
            <p:ph sz="quarter" idx="10" hasCustomPrompt="1"/>
          </p:nvPr>
        </p:nvSpPr>
        <p:spPr>
          <a:xfrm>
            <a:off x="1371600" y="2274033"/>
            <a:ext cx="9525000" cy="3317875"/>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22593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and 2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FFEEC7-A0A7-27CB-3F2D-796281DCDC94}"/>
              </a:ext>
              <a:ext uri="{C183D7F6-B498-43B3-948B-1728B52AA6E4}">
                <adec:decorative xmlns:adec="http://schemas.microsoft.com/office/drawing/2017/decorative" val="1"/>
              </a:ext>
            </a:extLst>
          </p:cNvPr>
          <p:cNvSpPr/>
          <p:nvPr userDrawn="1"/>
        </p:nvSpPr>
        <p:spPr>
          <a:xfrm>
            <a:off x="1" y="5983104"/>
            <a:ext cx="12192000"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20">
            <a:extLst>
              <a:ext uri="{FF2B5EF4-FFF2-40B4-BE49-F238E27FC236}">
                <a16:creationId xmlns:a16="http://schemas.microsoft.com/office/drawing/2014/main" id="{2DCCFF86-2471-421E-E5FF-E38943252F15}"/>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21">
            <a:extLst>
              <a:ext uri="{FF2B5EF4-FFF2-40B4-BE49-F238E27FC236}">
                <a16:creationId xmlns:a16="http://schemas.microsoft.com/office/drawing/2014/main" id="{8300B484-623C-071D-E849-138F761417EE}"/>
              </a:ext>
              <a:ext uri="{C183D7F6-B498-43B3-948B-1728B52AA6E4}">
                <adec:decorative xmlns:adec="http://schemas.microsoft.com/office/drawing/2017/decorative" val="1"/>
              </a:ext>
            </a:extLst>
          </p:cNvPr>
          <p:cNvSpPr>
            <a:spLocks noChangeAspect="1"/>
          </p:cNvSpPr>
          <p:nvPr userDrawn="1"/>
        </p:nvSpPr>
        <p:spPr>
          <a:xfrm rot="16200000" flipH="1" flipV="1">
            <a:off x="-433923" y="5546255"/>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itle 18">
            <a:extLst>
              <a:ext uri="{FF2B5EF4-FFF2-40B4-BE49-F238E27FC236}">
                <a16:creationId xmlns:a16="http://schemas.microsoft.com/office/drawing/2014/main" id="{99A6249F-0E28-0ABF-FE63-7ECC0E106258}"/>
              </a:ext>
            </a:extLst>
          </p:cNvPr>
          <p:cNvSpPr>
            <a:spLocks noGrp="1"/>
          </p:cNvSpPr>
          <p:nvPr>
            <p:ph type="title" hasCustomPrompt="1"/>
          </p:nvPr>
        </p:nvSpPr>
        <p:spPr>
          <a:xfrm>
            <a:off x="1362805" y="344399"/>
            <a:ext cx="9599008" cy="1729547"/>
          </a:xfrm>
        </p:spPr>
        <p:txBody>
          <a:bodyPr>
            <a:normAutofit/>
          </a:bodyPr>
          <a:lstStyle>
            <a:lvl1pPr>
              <a:defRPr sz="3600">
                <a:solidFill>
                  <a:schemeClr val="accent2">
                    <a:lumMod val="75000"/>
                  </a:schemeClr>
                </a:solidFill>
              </a:defRPr>
            </a:lvl1pPr>
          </a:lstStyle>
          <a:p>
            <a:r>
              <a:rPr lang="en-US" dirty="0"/>
              <a:t>Click to add title</a:t>
            </a:r>
          </a:p>
        </p:txBody>
      </p:sp>
      <p:sp>
        <p:nvSpPr>
          <p:cNvPr id="21" name="Content Placeholder 20">
            <a:extLst>
              <a:ext uri="{FF2B5EF4-FFF2-40B4-BE49-F238E27FC236}">
                <a16:creationId xmlns:a16="http://schemas.microsoft.com/office/drawing/2014/main" id="{CCC29225-33B5-6D19-F0BA-DE3F864F640A}"/>
              </a:ext>
            </a:extLst>
          </p:cNvPr>
          <p:cNvSpPr>
            <a:spLocks noGrp="1"/>
          </p:cNvSpPr>
          <p:nvPr>
            <p:ph sz="quarter" idx="10" hasCustomPrompt="1"/>
          </p:nvPr>
        </p:nvSpPr>
        <p:spPr>
          <a:xfrm>
            <a:off x="1370867"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Content Placeholder 20">
            <a:extLst>
              <a:ext uri="{FF2B5EF4-FFF2-40B4-BE49-F238E27FC236}">
                <a16:creationId xmlns:a16="http://schemas.microsoft.com/office/drawing/2014/main" id="{FB67020D-DF60-17C1-8DEC-EDECF653540F}"/>
              </a:ext>
            </a:extLst>
          </p:cNvPr>
          <p:cNvSpPr>
            <a:spLocks noGrp="1"/>
          </p:cNvSpPr>
          <p:nvPr>
            <p:ph sz="quarter" idx="11" hasCustomPrompt="1"/>
          </p:nvPr>
        </p:nvSpPr>
        <p:spPr>
          <a:xfrm>
            <a:off x="6318375" y="2274034"/>
            <a:ext cx="4643438" cy="3298630"/>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5">
            <a:extLst>
              <a:ext uri="{FF2B5EF4-FFF2-40B4-BE49-F238E27FC236}">
                <a16:creationId xmlns:a16="http://schemas.microsoft.com/office/drawing/2014/main" id="{75812651-A64E-FA0C-7D84-B20BA7C67313}"/>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95710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Content and Picture 2">
    <p:spTree>
      <p:nvGrpSpPr>
        <p:cNvPr id="1" name=""/>
        <p:cNvGrpSpPr/>
        <p:nvPr/>
      </p:nvGrpSpPr>
      <p:grpSpPr>
        <a:xfrm>
          <a:off x="0" y="0"/>
          <a:ext cx="0" cy="0"/>
          <a:chOff x="0" y="0"/>
          <a:chExt cx="0" cy="0"/>
        </a:xfrm>
      </p:grpSpPr>
      <p:sp>
        <p:nvSpPr>
          <p:cNvPr id="6" name="Freeform: Shape 8">
            <a:extLst>
              <a:ext uri="{FF2B5EF4-FFF2-40B4-BE49-F238E27FC236}">
                <a16:creationId xmlns:a16="http://schemas.microsoft.com/office/drawing/2014/main" id="{D8A19A74-FE0D-4975-5657-5362CEB4D339}"/>
              </a:ext>
              <a:ext uri="{C183D7F6-B498-43B3-948B-1728B52AA6E4}">
                <adec:decorative xmlns:adec="http://schemas.microsoft.com/office/drawing/2017/decorative" val="1"/>
              </a:ext>
            </a:extLst>
          </p:cNvPr>
          <p:cNvSpPr/>
          <p:nvPr userDrawn="1"/>
        </p:nvSpPr>
        <p:spPr>
          <a:xfrm rot="10800000" flipH="1">
            <a:off x="6117263" y="5090690"/>
            <a:ext cx="1807536" cy="17770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id="{68E8CCA9-A930-4217-FC4B-419AD08ED96F}"/>
              </a:ext>
              <a:ext uri="{C183D7F6-B498-43B3-948B-1728B52AA6E4}">
                <adec:decorative xmlns:adec="http://schemas.microsoft.com/office/drawing/2017/decorative" val="1"/>
              </a:ext>
            </a:extLst>
          </p:cNvPr>
          <p:cNvSpPr/>
          <p:nvPr userDrawn="1"/>
        </p:nvSpPr>
        <p:spPr>
          <a:xfrm rot="5400000">
            <a:off x="-2996913" y="2996911"/>
            <a:ext cx="6867747"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25">
            <a:extLst>
              <a:ext uri="{FF2B5EF4-FFF2-40B4-BE49-F238E27FC236}">
                <a16:creationId xmlns:a16="http://schemas.microsoft.com/office/drawing/2014/main" id="{A5202170-963D-8D6D-EF61-11B291827C7A}"/>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2">
            <a:extLst>
              <a:ext uri="{FF2B5EF4-FFF2-40B4-BE49-F238E27FC236}">
                <a16:creationId xmlns:a16="http://schemas.microsoft.com/office/drawing/2014/main" id="{6A71B5EB-558B-B072-1FF1-CDA55B10CC6E}"/>
              </a:ext>
            </a:extLst>
          </p:cNvPr>
          <p:cNvSpPr>
            <a:spLocks noGrp="1"/>
          </p:cNvSpPr>
          <p:nvPr>
            <p:ph type="title" hasCustomPrompt="1"/>
          </p:nvPr>
        </p:nvSpPr>
        <p:spPr>
          <a:xfrm>
            <a:off x="1381757" y="328860"/>
            <a:ext cx="6136643" cy="1777060"/>
          </a:xfrm>
        </p:spPr>
        <p:txBody>
          <a:bodyPr>
            <a:normAutofit/>
          </a:bodyPr>
          <a:lstStyle>
            <a:lvl1pPr>
              <a:defRPr sz="3600">
                <a:solidFill>
                  <a:schemeClr val="accent2">
                    <a:lumMod val="75000"/>
                  </a:schemeClr>
                </a:solidFill>
              </a:defRPr>
            </a:lvl1pPr>
          </a:lstStyle>
          <a:p>
            <a:r>
              <a:rPr lang="en-US" dirty="0"/>
              <a:t>Click to add title</a:t>
            </a:r>
          </a:p>
        </p:txBody>
      </p:sp>
      <p:sp>
        <p:nvSpPr>
          <p:cNvPr id="14" name="Content Placeholder 20">
            <a:extLst>
              <a:ext uri="{FF2B5EF4-FFF2-40B4-BE49-F238E27FC236}">
                <a16:creationId xmlns:a16="http://schemas.microsoft.com/office/drawing/2014/main" id="{B84F4814-519C-86D2-1886-90E0A98968D3}"/>
              </a:ext>
            </a:extLst>
          </p:cNvPr>
          <p:cNvSpPr>
            <a:spLocks noGrp="1"/>
          </p:cNvSpPr>
          <p:nvPr>
            <p:ph sz="quarter" idx="11" hasCustomPrompt="1"/>
          </p:nvPr>
        </p:nvSpPr>
        <p:spPr>
          <a:xfrm>
            <a:off x="1371204" y="2282999"/>
            <a:ext cx="6136643" cy="3685507"/>
          </a:xfrm>
        </p:spPr>
        <p:txBody>
          <a:bodyPr>
            <a:normAutofit/>
          </a:bodyPr>
          <a:lstStyle>
            <a:lvl1pPr>
              <a:spcBef>
                <a:spcPts val="0"/>
              </a:spcBef>
              <a:spcAft>
                <a:spcPts val="600"/>
              </a:spcAft>
              <a:buClr>
                <a:schemeClr val="tx1"/>
              </a:buClr>
              <a:defRPr sz="1800"/>
            </a:lvl1pPr>
            <a:lvl2pPr>
              <a:spcBef>
                <a:spcPts val="0"/>
              </a:spcBef>
              <a:spcAft>
                <a:spcPts val="600"/>
              </a:spcAft>
              <a:buClr>
                <a:schemeClr val="tx1"/>
              </a:buClr>
              <a:defRPr sz="1600"/>
            </a:lvl2pPr>
            <a:lvl3pPr>
              <a:spcBef>
                <a:spcPts val="0"/>
              </a:spcBef>
              <a:spcAft>
                <a:spcPts val="600"/>
              </a:spcAft>
              <a:buClr>
                <a:schemeClr val="tx1"/>
              </a:buClr>
              <a:defRPr sz="1400"/>
            </a:lvl3pPr>
            <a:lvl4pPr>
              <a:spcBef>
                <a:spcPts val="0"/>
              </a:spcBef>
              <a:spcAft>
                <a:spcPts val="600"/>
              </a:spcAft>
              <a:buClr>
                <a:schemeClr val="tx1"/>
              </a:buClr>
              <a:defRPr sz="1200"/>
            </a:lvl4pPr>
            <a:lvl5pPr>
              <a:spcBef>
                <a:spcPts val="0"/>
              </a:spcBef>
              <a:spcAft>
                <a:spcPts val="600"/>
              </a:spcAft>
              <a:buClr>
                <a:schemeClr val="tx1"/>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a:extLst>
              <a:ext uri="{FF2B5EF4-FFF2-40B4-BE49-F238E27FC236}">
                <a16:creationId xmlns:a16="http://schemas.microsoft.com/office/drawing/2014/main" id="{55A36A3E-F1BF-A2FC-E9BF-616718E65B8B}"/>
              </a:ext>
            </a:extLst>
          </p:cNvPr>
          <p:cNvSpPr>
            <a:spLocks noGrp="1"/>
          </p:cNvSpPr>
          <p:nvPr>
            <p:ph type="pic" sz="quarter" idx="10"/>
          </p:nvPr>
        </p:nvSpPr>
        <p:spPr>
          <a:xfrm>
            <a:off x="7924800" y="0"/>
            <a:ext cx="4267200" cy="6858000"/>
          </a:xfrm>
          <a:solidFill>
            <a:schemeClr val="accent2"/>
          </a:solidFill>
        </p:spPr>
        <p:txBody>
          <a:bodyPr/>
          <a:lstStyle>
            <a:lvl1pPr marL="0" indent="0" algn="ctr">
              <a:buNone/>
              <a:defRPr>
                <a:solidFill>
                  <a:schemeClr val="bg2"/>
                </a:solidFill>
              </a:defRPr>
            </a:lvl1pPr>
          </a:lstStyle>
          <a:p>
            <a:r>
              <a:rPr lang="en-US"/>
              <a:t>Click icon to add picture</a:t>
            </a:r>
            <a:endParaRPr lang="en-US" dirty="0"/>
          </a:p>
        </p:txBody>
      </p:sp>
      <p:sp>
        <p:nvSpPr>
          <p:cNvPr id="10" name="Slide Number Placeholder 5">
            <a:extLst>
              <a:ext uri="{FF2B5EF4-FFF2-40B4-BE49-F238E27FC236}">
                <a16:creationId xmlns:a16="http://schemas.microsoft.com/office/drawing/2014/main" id="{7769D9C9-E3F7-6719-75F2-AA70DF83E1AD}"/>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2646400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Content and Table">
    <p:spTree>
      <p:nvGrpSpPr>
        <p:cNvPr id="1" name=""/>
        <p:cNvGrpSpPr/>
        <p:nvPr/>
      </p:nvGrpSpPr>
      <p:grpSpPr>
        <a:xfrm>
          <a:off x="0" y="0"/>
          <a:ext cx="0" cy="0"/>
          <a:chOff x="0" y="0"/>
          <a:chExt cx="0" cy="0"/>
        </a:xfrm>
      </p:grpSpPr>
      <p:sp>
        <p:nvSpPr>
          <p:cNvPr id="5" name="Freeform 19">
            <a:extLst>
              <a:ext uri="{FF2B5EF4-FFF2-40B4-BE49-F238E27FC236}">
                <a16:creationId xmlns:a16="http://schemas.microsoft.com/office/drawing/2014/main" id="{37D82C4C-B372-8DAD-C78B-5A7079992701}"/>
              </a:ext>
              <a:ext uri="{C183D7F6-B498-43B3-948B-1728B52AA6E4}">
                <adec:decorative xmlns:adec="http://schemas.microsoft.com/office/drawing/2017/decorative" val="1"/>
              </a:ext>
            </a:extLst>
          </p:cNvPr>
          <p:cNvSpPr>
            <a:spLocks noChangeAspect="1"/>
          </p:cNvSpPr>
          <p:nvPr userDrawn="1"/>
        </p:nvSpPr>
        <p:spPr>
          <a:xfrm flipH="1" flipV="1">
            <a:off x="0" y="0"/>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Title 8">
            <a:extLst>
              <a:ext uri="{FF2B5EF4-FFF2-40B4-BE49-F238E27FC236}">
                <a16:creationId xmlns:a16="http://schemas.microsoft.com/office/drawing/2014/main" id="{CE543C86-04BB-A7E0-26E4-1A793E98CB9A}"/>
              </a:ext>
            </a:extLst>
          </p:cNvPr>
          <p:cNvSpPr>
            <a:spLocks noGrp="1"/>
          </p:cNvSpPr>
          <p:nvPr>
            <p:ph type="title" hasCustomPrompt="1"/>
          </p:nvPr>
        </p:nvSpPr>
        <p:spPr>
          <a:xfrm>
            <a:off x="1342052" y="345441"/>
            <a:ext cx="10202248" cy="1766918"/>
          </a:xfrm>
        </p:spPr>
        <p:txBody>
          <a:bodyPr>
            <a:normAutofit/>
          </a:bodyPr>
          <a:lstStyle>
            <a:lvl1pPr>
              <a:defRPr sz="3600">
                <a:solidFill>
                  <a:schemeClr val="accent2">
                    <a:lumMod val="75000"/>
                  </a:schemeClr>
                </a:solidFill>
              </a:defRPr>
            </a:lvl1pPr>
          </a:lstStyle>
          <a:p>
            <a:r>
              <a:rPr lang="en-US" dirty="0"/>
              <a:t>Click to add title</a:t>
            </a:r>
          </a:p>
        </p:txBody>
      </p:sp>
      <p:sp>
        <p:nvSpPr>
          <p:cNvPr id="10" name="Content Placeholder 20">
            <a:extLst>
              <a:ext uri="{FF2B5EF4-FFF2-40B4-BE49-F238E27FC236}">
                <a16:creationId xmlns:a16="http://schemas.microsoft.com/office/drawing/2014/main" id="{D1D15020-88F7-93D5-282B-0C23CB757886}"/>
              </a:ext>
            </a:extLst>
          </p:cNvPr>
          <p:cNvSpPr>
            <a:spLocks noGrp="1"/>
          </p:cNvSpPr>
          <p:nvPr>
            <p:ph sz="quarter" idx="11" hasCustomPrompt="1"/>
          </p:nvPr>
        </p:nvSpPr>
        <p:spPr>
          <a:xfrm>
            <a:off x="1371205" y="2282826"/>
            <a:ext cx="3180475" cy="3651250"/>
          </a:xfrm>
        </p:spPr>
        <p:txBody>
          <a:bodyPr>
            <a:normAutofit/>
          </a:bodyPr>
          <a:lstStyle>
            <a:lvl1pPr>
              <a:spcBef>
                <a:spcPts val="0"/>
              </a:spcBef>
              <a:spcAft>
                <a:spcPts val="600"/>
              </a:spcAft>
              <a:buClr>
                <a:schemeClr val="tx1"/>
              </a:buClr>
              <a:defRPr sz="1800" b="1"/>
            </a:lvl1pPr>
            <a:lvl2pPr>
              <a:spcBef>
                <a:spcPts val="0"/>
              </a:spcBef>
              <a:spcAft>
                <a:spcPts val="600"/>
              </a:spcAft>
              <a:buClr>
                <a:schemeClr val="tx1"/>
              </a:buClr>
              <a:defRPr sz="1600" b="1"/>
            </a:lvl2pPr>
            <a:lvl3pPr>
              <a:spcBef>
                <a:spcPts val="0"/>
              </a:spcBef>
              <a:spcAft>
                <a:spcPts val="600"/>
              </a:spcAft>
              <a:buClr>
                <a:schemeClr val="tx1"/>
              </a:buClr>
              <a:defRPr sz="1400" b="1"/>
            </a:lvl3pPr>
            <a:lvl4pPr>
              <a:spcBef>
                <a:spcPts val="0"/>
              </a:spcBef>
              <a:spcAft>
                <a:spcPts val="600"/>
              </a:spcAft>
              <a:buClr>
                <a:schemeClr val="tx1"/>
              </a:buClr>
              <a:defRPr sz="1200" b="1"/>
            </a:lvl4pPr>
            <a:lvl5pPr>
              <a:spcBef>
                <a:spcPts val="0"/>
              </a:spcBef>
              <a:spcAft>
                <a:spcPts val="600"/>
              </a:spcAft>
              <a:buClr>
                <a:schemeClr val="tx1"/>
              </a:buClr>
              <a:defRPr sz="1200" b="1"/>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able Placeholder 11">
            <a:extLst>
              <a:ext uri="{FF2B5EF4-FFF2-40B4-BE49-F238E27FC236}">
                <a16:creationId xmlns:a16="http://schemas.microsoft.com/office/drawing/2014/main" id="{675AC522-525C-4C6F-8F28-3B2FC909B3FF}"/>
              </a:ext>
            </a:extLst>
          </p:cNvPr>
          <p:cNvSpPr>
            <a:spLocks noGrp="1"/>
          </p:cNvSpPr>
          <p:nvPr>
            <p:ph type="tbl" sz="quarter" idx="12"/>
          </p:nvPr>
        </p:nvSpPr>
        <p:spPr>
          <a:xfrm>
            <a:off x="4940300" y="2282825"/>
            <a:ext cx="5880100" cy="3651250"/>
          </a:xfrm>
        </p:spPr>
        <p:txBody>
          <a:bodyPr/>
          <a:lstStyle>
            <a:lvl1pPr marL="0" indent="0">
              <a:buNone/>
              <a:defRPr/>
            </a:lvl1pPr>
          </a:lstStyle>
          <a:p>
            <a:r>
              <a:rPr lang="en-US"/>
              <a:t>Click icon to add table</a:t>
            </a:r>
            <a:endParaRPr lang="en-US" dirty="0"/>
          </a:p>
        </p:txBody>
      </p:sp>
      <p:sp>
        <p:nvSpPr>
          <p:cNvPr id="8" name="Slide Number Placeholder 5">
            <a:extLst>
              <a:ext uri="{FF2B5EF4-FFF2-40B4-BE49-F238E27FC236}">
                <a16:creationId xmlns:a16="http://schemas.microsoft.com/office/drawing/2014/main" id="{B00D9D4E-52D5-4BAF-8096-D301073D3569}"/>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chemeClr val="accent2">
                    <a:lumMod val="75000"/>
                  </a:schemeClr>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3516159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losing 1">
    <p:bg>
      <p:bgPr>
        <a:solidFill>
          <a:schemeClr val="accent2"/>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181407F-D7F6-56CB-135C-01868BC1917D}"/>
              </a:ext>
            </a:extLst>
          </p:cNvPr>
          <p:cNvSpPr>
            <a:spLocks noGrp="1"/>
          </p:cNvSpPr>
          <p:nvPr>
            <p:ph type="title" hasCustomPrompt="1"/>
          </p:nvPr>
        </p:nvSpPr>
        <p:spPr>
          <a:xfrm>
            <a:off x="1371597" y="1088211"/>
            <a:ext cx="4602483" cy="4896019"/>
          </a:xfrm>
        </p:spPr>
        <p:txBody>
          <a:bodyPr>
            <a:normAutofit/>
          </a:bodyPr>
          <a:lstStyle>
            <a:lvl1pPr>
              <a:defRPr sz="4800">
                <a:solidFill>
                  <a:schemeClr val="bg2"/>
                </a:solidFill>
              </a:defRPr>
            </a:lvl1pPr>
          </a:lstStyle>
          <a:p>
            <a:r>
              <a:rPr lang="en-US" dirty="0"/>
              <a:t>Click to add title</a:t>
            </a:r>
          </a:p>
        </p:txBody>
      </p:sp>
      <p:sp>
        <p:nvSpPr>
          <p:cNvPr id="2" name="Rectangle 1">
            <a:extLst>
              <a:ext uri="{FF2B5EF4-FFF2-40B4-BE49-F238E27FC236}">
                <a16:creationId xmlns:a16="http://schemas.microsoft.com/office/drawing/2014/main" id="{7E517585-E867-BB06-B195-272DA0FD4799}"/>
              </a:ext>
              <a:ext uri="{C183D7F6-B498-43B3-948B-1728B52AA6E4}">
                <adec:decorative xmlns:adec="http://schemas.microsoft.com/office/drawing/2017/decorative" val="1"/>
              </a:ext>
            </a:extLst>
          </p:cNvPr>
          <p:cNvSpPr/>
          <p:nvPr userDrawn="1"/>
        </p:nvSpPr>
        <p:spPr>
          <a:xfrm>
            <a:off x="1" y="-8"/>
            <a:ext cx="12192000" cy="87392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92D9EBD-88FB-A2C3-7EC2-46DD7B53267E}"/>
              </a:ext>
              <a:ext uri="{C183D7F6-B498-43B3-948B-1728B52AA6E4}">
                <adec:decorative xmlns:adec="http://schemas.microsoft.com/office/drawing/2017/decorative" val="1"/>
              </a:ext>
            </a:extLst>
          </p:cNvPr>
          <p:cNvSpPr/>
          <p:nvPr userDrawn="1"/>
        </p:nvSpPr>
        <p:spPr>
          <a:xfrm rot="5400000">
            <a:off x="-2990939" y="2990938"/>
            <a:ext cx="6855801" cy="87392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22">
            <a:extLst>
              <a:ext uri="{FF2B5EF4-FFF2-40B4-BE49-F238E27FC236}">
                <a16:creationId xmlns:a16="http://schemas.microsoft.com/office/drawing/2014/main" id="{CB417425-9078-B6E8-97F7-BAA1536BA069}"/>
              </a:ext>
              <a:ext uri="{C183D7F6-B498-43B3-948B-1728B52AA6E4}">
                <adec:decorative xmlns:adec="http://schemas.microsoft.com/office/drawing/2017/decorative" val="1"/>
              </a:ext>
            </a:extLst>
          </p:cNvPr>
          <p:cNvSpPr>
            <a:spLocks noChangeAspect="1"/>
          </p:cNvSpPr>
          <p:nvPr userDrawn="1"/>
        </p:nvSpPr>
        <p:spPr>
          <a:xfrm flipH="1" flipV="1">
            <a:off x="0" y="-8"/>
            <a:ext cx="1745673" cy="877824"/>
          </a:xfrm>
          <a:custGeom>
            <a:avLst/>
            <a:gdLst>
              <a:gd name="connsiteX0" fmla="*/ 0 w 4572000"/>
              <a:gd name="connsiteY0" fmla="*/ 2285974 h 2285974"/>
              <a:gd name="connsiteX1" fmla="*/ 113956 w 4572000"/>
              <a:gd name="connsiteY1" fmla="*/ 2283183 h 2285974"/>
              <a:gd name="connsiteX2" fmla="*/ 2283027 w 4572000"/>
              <a:gd name="connsiteY2" fmla="*/ 117584 h 2285974"/>
              <a:gd name="connsiteX3" fmla="*/ 2286000 w 4572000"/>
              <a:gd name="connsiteY3" fmla="*/ 0 h 2285974"/>
              <a:gd name="connsiteX4" fmla="*/ 2288973 w 4572000"/>
              <a:gd name="connsiteY4" fmla="*/ 117584 h 2285974"/>
              <a:gd name="connsiteX5" fmla="*/ 4458044 w 4572000"/>
              <a:gd name="connsiteY5" fmla="*/ 2283183 h 2285974"/>
              <a:gd name="connsiteX6" fmla="*/ 4572000 w 4572000"/>
              <a:gd name="connsiteY6" fmla="*/ 2285974 h 2285974"/>
              <a:gd name="connsiteX7" fmla="*/ 2286000 w 4572000"/>
              <a:gd name="connsiteY7" fmla="*/ 2285974 h 2285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2000" h="2285974">
                <a:moveTo>
                  <a:pt x="0" y="2285974"/>
                </a:moveTo>
                <a:lnTo>
                  <a:pt x="113956" y="2283183"/>
                </a:lnTo>
                <a:cubicBezTo>
                  <a:pt x="1284562" y="2225701"/>
                  <a:pt x="2223714" y="1287708"/>
                  <a:pt x="2283027" y="117584"/>
                </a:cubicBezTo>
                <a:lnTo>
                  <a:pt x="2286000" y="0"/>
                </a:lnTo>
                <a:lnTo>
                  <a:pt x="2288973" y="117584"/>
                </a:lnTo>
                <a:cubicBezTo>
                  <a:pt x="2348287" y="1287708"/>
                  <a:pt x="3287438" y="2225701"/>
                  <a:pt x="4458044" y="2283183"/>
                </a:cubicBezTo>
                <a:lnTo>
                  <a:pt x="4572000" y="2285974"/>
                </a:lnTo>
                <a:lnTo>
                  <a:pt x="2286000" y="2285974"/>
                </a:lnTo>
                <a:close/>
              </a:path>
            </a:pathLst>
          </a:custGeom>
          <a:solidFill>
            <a:schemeClr val="accent2">
              <a:lumMod val="40000"/>
              <a:lumOff val="6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4">
            <a:extLst>
              <a:ext uri="{FF2B5EF4-FFF2-40B4-BE49-F238E27FC236}">
                <a16:creationId xmlns:a16="http://schemas.microsoft.com/office/drawing/2014/main" id="{D7F56B38-71B8-A745-8D9C-BBEA278F3FC5}"/>
              </a:ext>
              <a:ext uri="{C183D7F6-B498-43B3-948B-1728B52AA6E4}">
                <adec:decorative xmlns:adec="http://schemas.microsoft.com/office/drawing/2017/decorative" val="1"/>
              </a:ext>
            </a:extLst>
          </p:cNvPr>
          <p:cNvSpPr>
            <a:spLocks noChangeAspect="1"/>
          </p:cNvSpPr>
          <p:nvPr userDrawn="1"/>
        </p:nvSpPr>
        <p:spPr>
          <a:xfrm>
            <a:off x="9905999" y="4572027"/>
            <a:ext cx="2286000" cy="2285973"/>
          </a:xfrm>
          <a:custGeom>
            <a:avLst/>
            <a:gdLst>
              <a:gd name="connsiteX0" fmla="*/ 3200357 w 3200357"/>
              <a:gd name="connsiteY0" fmla="*/ 0 h 3200320"/>
              <a:gd name="connsiteX1" fmla="*/ 3200357 w 3200357"/>
              <a:gd name="connsiteY1" fmla="*/ 3200320 h 3200320"/>
              <a:gd name="connsiteX2" fmla="*/ 0 w 3200357"/>
              <a:gd name="connsiteY2" fmla="*/ 3200320 h 3200320"/>
              <a:gd name="connsiteX3" fmla="*/ 159536 w 3200357"/>
              <a:gd name="connsiteY3" fmla="*/ 3196412 h 3200320"/>
              <a:gd name="connsiteX4" fmla="*/ 3196195 w 3200357"/>
              <a:gd name="connsiteY4" fmla="*/ 164613 h 3200320"/>
              <a:gd name="connsiteX5" fmla="*/ 3200357 w 3200357"/>
              <a:gd name="connsiteY5" fmla="*/ 0 h 320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0357" h="3200320">
                <a:moveTo>
                  <a:pt x="3200357" y="0"/>
                </a:moveTo>
                <a:lnTo>
                  <a:pt x="3200357" y="3200320"/>
                </a:lnTo>
                <a:lnTo>
                  <a:pt x="0" y="3200320"/>
                </a:lnTo>
                <a:lnTo>
                  <a:pt x="159536" y="3196412"/>
                </a:lnTo>
                <a:cubicBezTo>
                  <a:pt x="1798363" y="3115939"/>
                  <a:pt x="3113157" y="1802765"/>
                  <a:pt x="3196195" y="164613"/>
                </a:cubicBezTo>
                <a:lnTo>
                  <a:pt x="3200357" y="0"/>
                </a:lnTo>
                <a:close/>
              </a:path>
            </a:pathLst>
          </a:custGeom>
          <a:solidFill>
            <a:schemeClr val="accent2">
              <a:lumMod val="60000"/>
              <a:lumOff val="40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Content Placeholder 10">
            <a:extLst>
              <a:ext uri="{FF2B5EF4-FFF2-40B4-BE49-F238E27FC236}">
                <a16:creationId xmlns:a16="http://schemas.microsoft.com/office/drawing/2014/main" id="{45E5C644-63C0-D8A4-7EF1-1681AFB1F4D9}"/>
              </a:ext>
            </a:extLst>
          </p:cNvPr>
          <p:cNvSpPr>
            <a:spLocks noGrp="1"/>
          </p:cNvSpPr>
          <p:nvPr>
            <p:ph sz="quarter" idx="10" hasCustomPrompt="1"/>
          </p:nvPr>
        </p:nvSpPr>
        <p:spPr>
          <a:xfrm>
            <a:off x="6324599" y="1088210"/>
            <a:ext cx="4373564" cy="4894894"/>
          </a:xfrm>
        </p:spPr>
        <p:txBody>
          <a:bodyPr anchor="ctr">
            <a:normAutofit/>
          </a:bodyPr>
          <a:lstStyle>
            <a:lvl1pPr marL="0" indent="0">
              <a:spcBef>
                <a:spcPts val="0"/>
              </a:spcBef>
              <a:spcAft>
                <a:spcPts val="600"/>
              </a:spcAft>
              <a:buNone/>
              <a:defRPr sz="1800" b="1">
                <a:solidFill>
                  <a:schemeClr val="bg2"/>
                </a:solidFill>
              </a:defRPr>
            </a:lvl1pPr>
            <a:lvl2pPr marL="457200" indent="0">
              <a:spcBef>
                <a:spcPts val="0"/>
              </a:spcBef>
              <a:spcAft>
                <a:spcPts val="600"/>
              </a:spcAft>
              <a:buNone/>
              <a:defRPr sz="1600" b="1">
                <a:solidFill>
                  <a:schemeClr val="bg2"/>
                </a:solidFill>
              </a:defRPr>
            </a:lvl2pPr>
            <a:lvl3pPr marL="914400" indent="0">
              <a:spcBef>
                <a:spcPts val="0"/>
              </a:spcBef>
              <a:spcAft>
                <a:spcPts val="600"/>
              </a:spcAft>
              <a:buNone/>
              <a:defRPr sz="1400" b="1">
                <a:solidFill>
                  <a:schemeClr val="bg2"/>
                </a:solidFill>
              </a:defRPr>
            </a:lvl3pPr>
            <a:lvl4pPr marL="1371600" indent="0">
              <a:spcBef>
                <a:spcPts val="0"/>
              </a:spcBef>
              <a:spcAft>
                <a:spcPts val="600"/>
              </a:spcAft>
              <a:buNone/>
              <a:defRPr sz="1200" b="1">
                <a:solidFill>
                  <a:schemeClr val="bg2"/>
                </a:solidFill>
              </a:defRPr>
            </a:lvl4pPr>
            <a:lvl5pPr marL="1828800" indent="0">
              <a:spcBef>
                <a:spcPts val="0"/>
              </a:spcBef>
              <a:spcAft>
                <a:spcPts val="600"/>
              </a:spcAft>
              <a:buNone/>
              <a:defRPr sz="1200" b="1">
                <a:solidFill>
                  <a:schemeClr val="bg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5">
            <a:extLst>
              <a:ext uri="{FF2B5EF4-FFF2-40B4-BE49-F238E27FC236}">
                <a16:creationId xmlns:a16="http://schemas.microsoft.com/office/drawing/2014/main" id="{C663CA19-070F-D373-ED8C-B6F895D11B84}"/>
              </a:ext>
            </a:extLst>
          </p:cNvPr>
          <p:cNvSpPr>
            <a:spLocks noGrp="1"/>
          </p:cNvSpPr>
          <p:nvPr>
            <p:ph type="sldNum" sz="quarter" idx="4"/>
          </p:nvPr>
        </p:nvSpPr>
        <p:spPr>
          <a:xfrm>
            <a:off x="10896600" y="5983104"/>
            <a:ext cx="1295400" cy="874895"/>
          </a:xfrm>
          <a:prstGeom prst="rect">
            <a:avLst/>
          </a:prstGeom>
        </p:spPr>
        <p:txBody>
          <a:bodyPr vert="horz" lIns="91440" tIns="45720" rIns="91440" bIns="45720" rtlCol="0" anchor="ctr"/>
          <a:lstStyle>
            <a:lvl1pPr algn="ctr">
              <a:defRPr sz="12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01982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endParaRPr lang="en-US" dirty="0"/>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sz="1000"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820939470"/>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sz="1000" dirty="0"/>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42187021"/>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6229050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34210973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sz="1000" dirty="0"/>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290897710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sz="1000" dirty="0"/>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sz="1400"/>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153942744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41473924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sz="1000" dirty="0"/>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603652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sz="1000" dirty="0"/>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dirty="0"/>
          </a:p>
        </p:txBody>
      </p:sp>
    </p:spTree>
    <p:extLst>
      <p:ext uri="{BB962C8B-B14F-4D97-AF65-F5344CB8AC3E}">
        <p14:creationId xmlns:p14="http://schemas.microsoft.com/office/powerpoint/2010/main" val="313053643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4" r:id="rId11"/>
    <p:sldLayoutId id="2147483725" r:id="rId12"/>
    <p:sldLayoutId id="2147483728" r:id="rId13"/>
    <p:sldLayoutId id="2147483730" r:id="rId14"/>
    <p:sldLayoutId id="2147483732" r:id="rId15"/>
    <p:sldLayoutId id="2147483733" r:id="rId16"/>
    <p:sldLayoutId id="2147483736" r:id="rId17"/>
  </p:sldLayoutIdLst>
  <p:hf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consumer.ftc.gov/features/pass-it-on"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www.ic3.gov/" TargetMode="External"/><Relationship Id="rId4" Type="http://schemas.openxmlformats.org/officeDocument/2006/relationships/hyperlink" Target="https://www.cftc.gov/LearnAndProtect"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iowabankers.com/services/marketing/fraud-resources/" TargetMode="External"/><Relationship Id="rId3" Type="http://schemas.openxmlformats.org/officeDocument/2006/relationships/hyperlink" Target="https://www.consumerfinance.gov/consumer-tools/fraud/" TargetMode="External"/><Relationship Id="rId7" Type="http://schemas.openxmlformats.org/officeDocument/2006/relationships/hyperlink" Target="https://www.banksneveraskthat.com/scam-quiz/"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www.banksneveraskthat.com/" TargetMode="External"/><Relationship Id="rId5" Type="http://schemas.openxmlformats.org/officeDocument/2006/relationships/hyperlink" Target="https://www.occ.gov/topics/consumers-and-communities/consumer-protection/fraud-resources/index-fraud-resources.html" TargetMode="External"/><Relationship Id="rId4" Type="http://schemas.openxmlformats.org/officeDocument/2006/relationships/hyperlink" Target="https://www.fdic.gov/consumer-resource-center/2021-10/avoiding-scams-and-scammers" TargetMode="Externa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0D9AD-F97D-8DCF-97C2-FEE69475C0BC}"/>
              </a:ext>
            </a:extLst>
          </p:cNvPr>
          <p:cNvSpPr>
            <a:spLocks noGrp="1"/>
          </p:cNvSpPr>
          <p:nvPr>
            <p:ph type="title"/>
          </p:nvPr>
        </p:nvSpPr>
        <p:spPr/>
        <p:txBody>
          <a:bodyPr/>
          <a:lstStyle/>
          <a:p>
            <a:r>
              <a:rPr lang="en-US" dirty="0"/>
              <a:t>Combating Financial Fraud</a:t>
            </a:r>
          </a:p>
        </p:txBody>
      </p:sp>
      <p:pic>
        <p:nvPicPr>
          <p:cNvPr id="5" name="Picture 4" descr="A logo of a company&#10;&#10;AI-generated content may be incorrect.">
            <a:extLst>
              <a:ext uri="{FF2B5EF4-FFF2-40B4-BE49-F238E27FC236}">
                <a16:creationId xmlns:a16="http://schemas.microsoft.com/office/drawing/2014/main" id="{8B37B841-A769-6879-2F44-C95F014E3E0C}"/>
              </a:ext>
            </a:extLst>
          </p:cNvPr>
          <p:cNvPicPr>
            <a:picLocks noChangeAspect="1"/>
          </p:cNvPicPr>
          <p:nvPr/>
        </p:nvPicPr>
        <p:blipFill>
          <a:blip r:embed="rId3"/>
          <a:stretch>
            <a:fillRect/>
          </a:stretch>
        </p:blipFill>
        <p:spPr>
          <a:xfrm>
            <a:off x="-126913" y="5665511"/>
            <a:ext cx="3124093" cy="1653283"/>
          </a:xfrm>
          <a:prstGeom prst="rect">
            <a:avLst/>
          </a:prstGeom>
        </p:spPr>
      </p:pic>
    </p:spTree>
    <p:extLst>
      <p:ext uri="{BB962C8B-B14F-4D97-AF65-F5344CB8AC3E}">
        <p14:creationId xmlns:p14="http://schemas.microsoft.com/office/powerpoint/2010/main" val="344104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83207-0EA0-4E6F-EE7B-B9FF5C54951B}"/>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02895408-A545-AD15-5AF9-AF35B346B86B}"/>
              </a:ext>
            </a:extLst>
          </p:cNvPr>
          <p:cNvSpPr>
            <a:spLocks noGrp="1"/>
          </p:cNvSpPr>
          <p:nvPr>
            <p:ph type="title"/>
          </p:nvPr>
        </p:nvSpPr>
        <p:spPr/>
        <p:txBody>
          <a:bodyPr/>
          <a:lstStyle/>
          <a:p>
            <a:r>
              <a:rPr lang="en-US" dirty="0"/>
              <a:t>Trust Your Local Banker</a:t>
            </a:r>
          </a:p>
        </p:txBody>
      </p:sp>
      <p:sp>
        <p:nvSpPr>
          <p:cNvPr id="10" name="Content Placeholder 9">
            <a:extLst>
              <a:ext uri="{FF2B5EF4-FFF2-40B4-BE49-F238E27FC236}">
                <a16:creationId xmlns:a16="http://schemas.microsoft.com/office/drawing/2014/main" id="{F205E81D-0551-1495-D615-7CA85600ADF6}"/>
              </a:ext>
            </a:extLst>
          </p:cNvPr>
          <p:cNvSpPr>
            <a:spLocks noGrp="1"/>
          </p:cNvSpPr>
          <p:nvPr>
            <p:ph sz="quarter" idx="11"/>
          </p:nvPr>
        </p:nvSpPr>
        <p:spPr/>
        <p:txBody>
          <a:bodyPr/>
          <a:lstStyle/>
          <a:p>
            <a:r>
              <a:rPr lang="en-US" b="1" dirty="0"/>
              <a:t>If you think it might be a scam/fraud – trust your local banker. Contact your bank immediately if you suspect fraud, have questions, or are a victim of financial fraud. </a:t>
            </a:r>
          </a:p>
          <a:p>
            <a:pPr lvl="1"/>
            <a:r>
              <a:rPr lang="en-US" dirty="0"/>
              <a:t>Bankers see fraud every day and know what to look for. </a:t>
            </a:r>
          </a:p>
          <a:p>
            <a:pPr lvl="1"/>
            <a:r>
              <a:rPr lang="en-US" dirty="0"/>
              <a:t>They can help you investigate the fact pattern and protect your money.</a:t>
            </a:r>
          </a:p>
          <a:p>
            <a:pPr lvl="1"/>
            <a:r>
              <a:rPr lang="en-US" dirty="0"/>
              <a:t>If you fall victim to fraud, they may be able to help you recover your finances if you act quickly.</a:t>
            </a:r>
          </a:p>
          <a:p>
            <a:pPr lvl="1"/>
            <a:r>
              <a:rPr lang="en-US" dirty="0"/>
              <a:t>Sense of urgency – contact ASAP</a:t>
            </a:r>
          </a:p>
          <a:p>
            <a:pPr marL="0" indent="0">
              <a:buNone/>
            </a:pPr>
            <a:endParaRPr lang="en-US" dirty="0"/>
          </a:p>
          <a:p>
            <a:endParaRPr lang="en-US" dirty="0"/>
          </a:p>
        </p:txBody>
      </p:sp>
      <p:sp>
        <p:nvSpPr>
          <p:cNvPr id="3" name="Slide Number Placeholder 2">
            <a:extLst>
              <a:ext uri="{FF2B5EF4-FFF2-40B4-BE49-F238E27FC236}">
                <a16:creationId xmlns:a16="http://schemas.microsoft.com/office/drawing/2014/main" id="{971B3BEE-BB40-FB47-115A-11989A4573C4}"/>
              </a:ext>
            </a:extLst>
          </p:cNvPr>
          <p:cNvSpPr>
            <a:spLocks noGrp="1"/>
          </p:cNvSpPr>
          <p:nvPr>
            <p:ph type="sldNum" sz="quarter" idx="4"/>
          </p:nvPr>
        </p:nvSpPr>
        <p:spPr/>
        <p:txBody>
          <a:bodyPr/>
          <a:lstStyle/>
          <a:p>
            <a:fld id="{08AB70BE-1769-45B8-85A6-0C837432C7E6}" type="slidenum">
              <a:rPr lang="en-US" smtClean="0"/>
              <a:pPr/>
              <a:t>10</a:t>
            </a:fld>
            <a:endParaRPr lang="en-US" dirty="0"/>
          </a:p>
        </p:txBody>
      </p:sp>
      <p:sp>
        <p:nvSpPr>
          <p:cNvPr id="4" name="Picture Placeholder 3">
            <a:extLst>
              <a:ext uri="{FF2B5EF4-FFF2-40B4-BE49-F238E27FC236}">
                <a16:creationId xmlns:a16="http://schemas.microsoft.com/office/drawing/2014/main" id="{C8C6BED8-7B7A-029A-E81F-410D97E07410}"/>
              </a:ext>
            </a:extLst>
          </p:cNvPr>
          <p:cNvSpPr>
            <a:spLocks noGrp="1"/>
          </p:cNvSpPr>
          <p:nvPr>
            <p:ph type="pic" sz="quarter" idx="10"/>
          </p:nvPr>
        </p:nvSpPr>
        <p:spPr/>
        <p:txBody>
          <a:bodyPr/>
          <a:lstStyle/>
          <a:p>
            <a:r>
              <a:rPr lang="en-US" dirty="0"/>
              <a:t>Add photo of your banker here.</a:t>
            </a:r>
          </a:p>
        </p:txBody>
      </p:sp>
    </p:spTree>
    <p:extLst>
      <p:ext uri="{BB962C8B-B14F-4D97-AF65-F5344CB8AC3E}">
        <p14:creationId xmlns:p14="http://schemas.microsoft.com/office/powerpoint/2010/main" val="156745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9E3E64-D1AB-61DE-A306-76C6742375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36A4428-2CCE-3471-9117-628EF51284C5}"/>
              </a:ext>
            </a:extLst>
          </p:cNvPr>
          <p:cNvSpPr>
            <a:spLocks noGrp="1"/>
          </p:cNvSpPr>
          <p:nvPr>
            <p:ph type="title"/>
          </p:nvPr>
        </p:nvSpPr>
        <p:spPr/>
        <p:txBody>
          <a:bodyPr/>
          <a:lstStyle/>
          <a:p>
            <a:r>
              <a:rPr lang="en-US" dirty="0"/>
              <a:t>What Can You Do?</a:t>
            </a:r>
          </a:p>
        </p:txBody>
      </p:sp>
      <p:sp>
        <p:nvSpPr>
          <p:cNvPr id="4" name="Content Placeholder 3">
            <a:extLst>
              <a:ext uri="{FF2B5EF4-FFF2-40B4-BE49-F238E27FC236}">
                <a16:creationId xmlns:a16="http://schemas.microsoft.com/office/drawing/2014/main" id="{65CE8BF6-A050-F0B5-0193-AA977163F5FB}"/>
              </a:ext>
            </a:extLst>
          </p:cNvPr>
          <p:cNvSpPr>
            <a:spLocks noGrp="1"/>
          </p:cNvSpPr>
          <p:nvPr>
            <p:ph sz="quarter" idx="10"/>
          </p:nvPr>
        </p:nvSpPr>
        <p:spPr>
          <a:xfrm>
            <a:off x="850815" y="1795470"/>
            <a:ext cx="10490369" cy="3903101"/>
          </a:xfrm>
        </p:spPr>
        <p:txBody>
          <a:bodyPr>
            <a:normAutofit/>
          </a:bodyPr>
          <a:lstStyle/>
          <a:p>
            <a:pPr lvl="1"/>
            <a:r>
              <a:rPr lang="en-US" dirty="0"/>
              <a:t>Educate, educate, educate – this is the best way to prevent fraud</a:t>
            </a:r>
          </a:p>
          <a:p>
            <a:pPr lvl="1"/>
            <a:r>
              <a:rPr lang="en-US" dirty="0"/>
              <a:t>Watch for fraud and talk about the fraud you see – raise awareness, reduce the stigma of victimization and encourage reporting.</a:t>
            </a:r>
          </a:p>
          <a:p>
            <a:pPr lvl="2"/>
            <a:r>
              <a:rPr lang="en-US" dirty="0">
                <a:hlinkClick r:id="rId3"/>
              </a:rPr>
              <a:t>https://consumer.ftc.gov/features/pass-it-on</a:t>
            </a:r>
            <a:r>
              <a:rPr lang="en-US" dirty="0"/>
              <a:t> </a:t>
            </a:r>
          </a:p>
          <a:p>
            <a:pPr lvl="1"/>
            <a:r>
              <a:rPr lang="en-US" dirty="0"/>
              <a:t>Report fraud to:</a:t>
            </a:r>
          </a:p>
          <a:p>
            <a:pPr lvl="2"/>
            <a:r>
              <a:rPr lang="en-US" dirty="0"/>
              <a:t>Your banker</a:t>
            </a:r>
          </a:p>
          <a:p>
            <a:pPr lvl="2"/>
            <a:r>
              <a:rPr lang="en-US" dirty="0">
                <a:hlinkClick r:id="rId4"/>
              </a:rPr>
              <a:t>CFTC.gov/</a:t>
            </a:r>
            <a:r>
              <a:rPr lang="en-US" dirty="0" err="1">
                <a:hlinkClick r:id="rId4"/>
              </a:rPr>
              <a:t>LearnAndProtect</a:t>
            </a:r>
            <a:r>
              <a:rPr lang="en-US" dirty="0"/>
              <a:t> </a:t>
            </a:r>
          </a:p>
          <a:p>
            <a:pPr lvl="2"/>
            <a:r>
              <a:rPr lang="en-US" dirty="0"/>
              <a:t>FBI’s Internet Crime Complaint Center – </a:t>
            </a:r>
            <a:r>
              <a:rPr lang="en-US" dirty="0">
                <a:hlinkClick r:id="rId5"/>
              </a:rPr>
              <a:t>IC3.gov</a:t>
            </a:r>
            <a:endParaRPr lang="en-US" dirty="0"/>
          </a:p>
          <a:p>
            <a:pPr lvl="1"/>
            <a:endParaRPr lang="en-US" dirty="0"/>
          </a:p>
        </p:txBody>
      </p:sp>
      <p:pic>
        <p:nvPicPr>
          <p:cNvPr id="6" name="Picture 5" descr="A logo of a company&#10;&#10;AI-generated content may be incorrect.">
            <a:extLst>
              <a:ext uri="{FF2B5EF4-FFF2-40B4-BE49-F238E27FC236}">
                <a16:creationId xmlns:a16="http://schemas.microsoft.com/office/drawing/2014/main" id="{5B91DE99-D422-C6C7-93C1-193C6623A6B1}"/>
              </a:ext>
            </a:extLst>
          </p:cNvPr>
          <p:cNvPicPr>
            <a:picLocks noChangeAspect="1"/>
          </p:cNvPicPr>
          <p:nvPr/>
        </p:nvPicPr>
        <p:blipFill>
          <a:blip r:embed="rId6"/>
          <a:stretch>
            <a:fillRect/>
          </a:stretch>
        </p:blipFill>
        <p:spPr>
          <a:xfrm>
            <a:off x="184171" y="5657186"/>
            <a:ext cx="3124093" cy="1653283"/>
          </a:xfrm>
          <a:prstGeom prst="rect">
            <a:avLst/>
          </a:prstGeom>
        </p:spPr>
      </p:pic>
    </p:spTree>
    <p:extLst>
      <p:ext uri="{BB962C8B-B14F-4D97-AF65-F5344CB8AC3E}">
        <p14:creationId xmlns:p14="http://schemas.microsoft.com/office/powerpoint/2010/main" val="314222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91E0A-3E1D-7B5A-5E10-C9AE40C635A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64E6891-3291-3B88-9E15-8A2A9AFA760F}"/>
              </a:ext>
            </a:extLst>
          </p:cNvPr>
          <p:cNvSpPr>
            <a:spLocks noGrp="1"/>
          </p:cNvSpPr>
          <p:nvPr>
            <p:ph type="title"/>
          </p:nvPr>
        </p:nvSpPr>
        <p:spPr/>
        <p:txBody>
          <a:bodyPr/>
          <a:lstStyle/>
          <a:p>
            <a:r>
              <a:rPr lang="en-US" dirty="0"/>
              <a:t>Available Resources to Combat Fraud</a:t>
            </a:r>
          </a:p>
        </p:txBody>
      </p:sp>
      <p:sp>
        <p:nvSpPr>
          <p:cNvPr id="4" name="Content Placeholder 3">
            <a:extLst>
              <a:ext uri="{FF2B5EF4-FFF2-40B4-BE49-F238E27FC236}">
                <a16:creationId xmlns:a16="http://schemas.microsoft.com/office/drawing/2014/main" id="{BE32CEAE-DB5B-C099-3075-3EC145B6DF1E}"/>
              </a:ext>
            </a:extLst>
          </p:cNvPr>
          <p:cNvSpPr>
            <a:spLocks noGrp="1"/>
          </p:cNvSpPr>
          <p:nvPr>
            <p:ph sz="quarter" idx="10"/>
          </p:nvPr>
        </p:nvSpPr>
        <p:spPr>
          <a:xfrm>
            <a:off x="1235612" y="2017475"/>
            <a:ext cx="9853393" cy="3298630"/>
          </a:xfrm>
        </p:spPr>
        <p:txBody>
          <a:bodyPr>
            <a:normAutofit/>
          </a:bodyPr>
          <a:lstStyle/>
          <a:p>
            <a:pPr lvl="1"/>
            <a:r>
              <a:rPr lang="en-US" b="1" dirty="0"/>
              <a:t>CFPB:</a:t>
            </a:r>
            <a:r>
              <a:rPr lang="en-US" dirty="0"/>
              <a:t> </a:t>
            </a:r>
            <a:r>
              <a:rPr lang="en-US" dirty="0">
                <a:hlinkClick r:id="rId3"/>
              </a:rPr>
              <a:t>https://www.consumerfinance.gov/consumer-tools/fraud/</a:t>
            </a:r>
            <a:r>
              <a:rPr lang="en-US" dirty="0"/>
              <a:t> </a:t>
            </a:r>
          </a:p>
          <a:p>
            <a:pPr lvl="1"/>
            <a:r>
              <a:rPr lang="en-US" b="1" dirty="0"/>
              <a:t>FDIC:</a:t>
            </a:r>
            <a:r>
              <a:rPr lang="en-US" dirty="0"/>
              <a:t> </a:t>
            </a:r>
            <a:r>
              <a:rPr lang="en-US" dirty="0">
                <a:hlinkClick r:id="rId4"/>
              </a:rPr>
              <a:t>https://www.fdic.gov/consumer-resource-center/2021-10/avoiding-scams-and-scammers</a:t>
            </a:r>
            <a:endParaRPr lang="en-US" dirty="0"/>
          </a:p>
          <a:p>
            <a:pPr lvl="1"/>
            <a:r>
              <a:rPr lang="en-US" b="1" dirty="0"/>
              <a:t>OCC:</a:t>
            </a:r>
            <a:r>
              <a:rPr lang="en-US" dirty="0"/>
              <a:t> </a:t>
            </a:r>
            <a:r>
              <a:rPr lang="en-US" dirty="0">
                <a:hlinkClick r:id="rId5"/>
              </a:rPr>
              <a:t>https://www.occ.gov/topics/consumers-and-communities/consumer-protection/fraud-resources/index-fraud-resources.html</a:t>
            </a:r>
            <a:endParaRPr lang="en-US" dirty="0"/>
          </a:p>
          <a:p>
            <a:pPr lvl="1"/>
            <a:r>
              <a:rPr lang="en-US" b="1" dirty="0"/>
              <a:t>#BanksNeverAskThat- </a:t>
            </a:r>
            <a:r>
              <a:rPr lang="en-US" dirty="0">
                <a:hlinkClick r:id="rId6"/>
              </a:rPr>
              <a:t>https://www.banksneveraskthat.com/</a:t>
            </a:r>
            <a:endParaRPr lang="en-US" dirty="0"/>
          </a:p>
          <a:p>
            <a:pPr lvl="2"/>
            <a:r>
              <a:rPr lang="en-US" dirty="0"/>
              <a:t>Can you spot fraud? Take this quiz to find out! </a:t>
            </a:r>
            <a:r>
              <a:rPr lang="en-US" dirty="0">
                <a:hlinkClick r:id="rId7"/>
              </a:rPr>
              <a:t>https://www.banksneveraskthat.com/scam-quiz/</a:t>
            </a:r>
            <a:r>
              <a:rPr lang="en-US" dirty="0"/>
              <a:t> </a:t>
            </a:r>
          </a:p>
          <a:p>
            <a:pPr lvl="1"/>
            <a:r>
              <a:rPr lang="en-US" b="1" dirty="0"/>
              <a:t>Iowa Bankers Association Fraud Resources:</a:t>
            </a:r>
            <a:r>
              <a:rPr lang="en-US" dirty="0"/>
              <a:t> </a:t>
            </a:r>
            <a:r>
              <a:rPr lang="en-US" dirty="0">
                <a:hlinkClick r:id="rId8"/>
              </a:rPr>
              <a:t>https://www.iowabankers.com/services/marketing/fraud-resources/</a:t>
            </a:r>
            <a:r>
              <a:rPr lang="en-US" dirty="0"/>
              <a:t> </a:t>
            </a:r>
          </a:p>
        </p:txBody>
      </p:sp>
      <p:pic>
        <p:nvPicPr>
          <p:cNvPr id="6" name="Picture 5" descr="A logo of a company&#10;&#10;AI-generated content may be incorrect.">
            <a:extLst>
              <a:ext uri="{FF2B5EF4-FFF2-40B4-BE49-F238E27FC236}">
                <a16:creationId xmlns:a16="http://schemas.microsoft.com/office/drawing/2014/main" id="{4AE7EF50-1F2D-E087-6A80-97C3029EE2A6}"/>
              </a:ext>
            </a:extLst>
          </p:cNvPr>
          <p:cNvPicPr>
            <a:picLocks noChangeAspect="1"/>
          </p:cNvPicPr>
          <p:nvPr/>
        </p:nvPicPr>
        <p:blipFill>
          <a:blip r:embed="rId9"/>
          <a:stretch>
            <a:fillRect/>
          </a:stretch>
        </p:blipFill>
        <p:spPr>
          <a:xfrm>
            <a:off x="184171" y="5657186"/>
            <a:ext cx="3124093" cy="1653283"/>
          </a:xfrm>
          <a:prstGeom prst="rect">
            <a:avLst/>
          </a:prstGeom>
        </p:spPr>
      </p:pic>
    </p:spTree>
    <p:extLst>
      <p:ext uri="{BB962C8B-B14F-4D97-AF65-F5344CB8AC3E}">
        <p14:creationId xmlns:p14="http://schemas.microsoft.com/office/powerpoint/2010/main" val="3075663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E76EA5-9858-5697-A527-B476B1D4598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088709C-2DBD-E9FE-46B6-DE2126E15A0F}"/>
              </a:ext>
            </a:extLst>
          </p:cNvPr>
          <p:cNvSpPr>
            <a:spLocks noGrp="1"/>
          </p:cNvSpPr>
          <p:nvPr>
            <p:ph type="title"/>
          </p:nvPr>
        </p:nvSpPr>
        <p:spPr/>
        <p:txBody>
          <a:bodyPr/>
          <a:lstStyle/>
          <a:p>
            <a:r>
              <a:rPr lang="en-US" dirty="0"/>
              <a:t>Fraud Resources from </a:t>
            </a:r>
            <a:r>
              <a:rPr lang="en-US" dirty="0">
                <a:solidFill>
                  <a:srgbClr val="FF0000"/>
                </a:solidFill>
              </a:rPr>
              <a:t>Bank Here</a:t>
            </a:r>
          </a:p>
        </p:txBody>
      </p:sp>
      <p:sp>
        <p:nvSpPr>
          <p:cNvPr id="4" name="Content Placeholder 3">
            <a:extLst>
              <a:ext uri="{FF2B5EF4-FFF2-40B4-BE49-F238E27FC236}">
                <a16:creationId xmlns:a16="http://schemas.microsoft.com/office/drawing/2014/main" id="{010CD8A9-1F49-6B9C-7748-EF37AF80FE7C}"/>
              </a:ext>
            </a:extLst>
          </p:cNvPr>
          <p:cNvSpPr>
            <a:spLocks noGrp="1"/>
          </p:cNvSpPr>
          <p:nvPr>
            <p:ph sz="quarter" idx="10"/>
          </p:nvPr>
        </p:nvSpPr>
        <p:spPr>
          <a:xfrm>
            <a:off x="1370866" y="2274034"/>
            <a:ext cx="9853393" cy="3298630"/>
          </a:xfrm>
        </p:spPr>
        <p:txBody>
          <a:bodyPr>
            <a:normAutofit/>
          </a:bodyPr>
          <a:lstStyle/>
          <a:p>
            <a:pPr lvl="1"/>
            <a:r>
              <a:rPr lang="en-US" dirty="0"/>
              <a:t>Add fraud resources here – photos and/or content</a:t>
            </a:r>
          </a:p>
          <a:p>
            <a:pPr lvl="1"/>
            <a:r>
              <a:rPr lang="en-US" dirty="0"/>
              <a:t>Upcoming educational opportunities would also be appropriate here</a:t>
            </a:r>
          </a:p>
        </p:txBody>
      </p:sp>
      <p:pic>
        <p:nvPicPr>
          <p:cNvPr id="6" name="Picture 5" descr="A logo of a company&#10;&#10;AI-generated content may be incorrect.">
            <a:extLst>
              <a:ext uri="{FF2B5EF4-FFF2-40B4-BE49-F238E27FC236}">
                <a16:creationId xmlns:a16="http://schemas.microsoft.com/office/drawing/2014/main" id="{92CE3AE4-3818-48A3-6664-01B45F4105A9}"/>
              </a:ext>
            </a:extLst>
          </p:cNvPr>
          <p:cNvPicPr>
            <a:picLocks noChangeAspect="1"/>
          </p:cNvPicPr>
          <p:nvPr/>
        </p:nvPicPr>
        <p:blipFill>
          <a:blip r:embed="rId3"/>
          <a:stretch>
            <a:fillRect/>
          </a:stretch>
        </p:blipFill>
        <p:spPr>
          <a:xfrm>
            <a:off x="184171" y="5657186"/>
            <a:ext cx="3124093" cy="1653283"/>
          </a:xfrm>
          <a:prstGeom prst="rect">
            <a:avLst/>
          </a:prstGeom>
        </p:spPr>
      </p:pic>
    </p:spTree>
    <p:extLst>
      <p:ext uri="{BB962C8B-B14F-4D97-AF65-F5344CB8AC3E}">
        <p14:creationId xmlns:p14="http://schemas.microsoft.com/office/powerpoint/2010/main" val="3217610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C71D8FC-E122-CABE-6FCE-615B2C341934}"/>
              </a:ext>
            </a:extLst>
          </p:cNvPr>
          <p:cNvSpPr>
            <a:spLocks noGrp="1"/>
          </p:cNvSpPr>
          <p:nvPr>
            <p:ph type="title"/>
          </p:nvPr>
        </p:nvSpPr>
        <p:spPr/>
        <p:txBody>
          <a:bodyPr/>
          <a:lstStyle/>
          <a:p>
            <a:r>
              <a:rPr lang="en-US" dirty="0"/>
              <a:t>Thank you</a:t>
            </a:r>
          </a:p>
        </p:txBody>
      </p:sp>
      <p:sp>
        <p:nvSpPr>
          <p:cNvPr id="9" name="Content Placeholder 8">
            <a:extLst>
              <a:ext uri="{FF2B5EF4-FFF2-40B4-BE49-F238E27FC236}">
                <a16:creationId xmlns:a16="http://schemas.microsoft.com/office/drawing/2014/main" id="{581F7719-973C-41CB-9EA9-DC7CEC76A077}"/>
              </a:ext>
            </a:extLst>
          </p:cNvPr>
          <p:cNvSpPr>
            <a:spLocks noGrp="1"/>
          </p:cNvSpPr>
          <p:nvPr>
            <p:ph sz="quarter" idx="10"/>
          </p:nvPr>
        </p:nvSpPr>
        <p:spPr/>
        <p:txBody>
          <a:bodyPr/>
          <a:lstStyle/>
          <a:p>
            <a:r>
              <a:rPr lang="en-US" dirty="0"/>
              <a:t>Name</a:t>
            </a:r>
          </a:p>
          <a:p>
            <a:r>
              <a:rPr lang="en-US" dirty="0"/>
              <a:t>Number</a:t>
            </a:r>
          </a:p>
          <a:p>
            <a:r>
              <a:rPr lang="en-US" dirty="0"/>
              <a:t>email</a:t>
            </a:r>
          </a:p>
          <a:p>
            <a:r>
              <a:rPr lang="en-US" dirty="0"/>
              <a:t>website</a:t>
            </a:r>
          </a:p>
        </p:txBody>
      </p:sp>
      <p:pic>
        <p:nvPicPr>
          <p:cNvPr id="2" name="Picture 1" descr="A logo of a company&#10;&#10;AI-generated content may be incorrect.">
            <a:extLst>
              <a:ext uri="{FF2B5EF4-FFF2-40B4-BE49-F238E27FC236}">
                <a16:creationId xmlns:a16="http://schemas.microsoft.com/office/drawing/2014/main" id="{7ECC3766-3B10-D373-A243-E9978A1C2844}"/>
              </a:ext>
            </a:extLst>
          </p:cNvPr>
          <p:cNvPicPr>
            <a:picLocks noChangeAspect="1"/>
          </p:cNvPicPr>
          <p:nvPr/>
        </p:nvPicPr>
        <p:blipFill>
          <a:blip r:embed="rId3"/>
          <a:stretch>
            <a:fillRect/>
          </a:stretch>
        </p:blipFill>
        <p:spPr>
          <a:xfrm>
            <a:off x="9211221" y="-377072"/>
            <a:ext cx="3124093" cy="1653283"/>
          </a:xfrm>
          <a:prstGeom prst="rect">
            <a:avLst/>
          </a:prstGeom>
        </p:spPr>
      </p:pic>
    </p:spTree>
    <p:extLst>
      <p:ext uri="{BB962C8B-B14F-4D97-AF65-F5344CB8AC3E}">
        <p14:creationId xmlns:p14="http://schemas.microsoft.com/office/powerpoint/2010/main" val="2280806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504103-6319-C1BA-994F-97D3A9F1AA56}"/>
              </a:ext>
            </a:extLst>
          </p:cNvPr>
          <p:cNvSpPr>
            <a:spLocks noGrp="1"/>
          </p:cNvSpPr>
          <p:nvPr>
            <p:ph type="title"/>
          </p:nvPr>
        </p:nvSpPr>
        <p:spPr/>
        <p:txBody>
          <a:bodyPr>
            <a:normAutofit/>
          </a:bodyPr>
          <a:lstStyle/>
          <a:p>
            <a:r>
              <a:rPr lang="en-US" sz="4800" dirty="0"/>
              <a:t>Fraud</a:t>
            </a:r>
          </a:p>
        </p:txBody>
      </p:sp>
      <p:sp>
        <p:nvSpPr>
          <p:cNvPr id="4" name="Content Placeholder 3">
            <a:extLst>
              <a:ext uri="{FF2B5EF4-FFF2-40B4-BE49-F238E27FC236}">
                <a16:creationId xmlns:a16="http://schemas.microsoft.com/office/drawing/2014/main" id="{3D7927D6-AFA7-348E-8C32-400C1E6F321D}"/>
              </a:ext>
            </a:extLst>
          </p:cNvPr>
          <p:cNvSpPr>
            <a:spLocks noGrp="1"/>
          </p:cNvSpPr>
          <p:nvPr>
            <p:ph sz="quarter" idx="10"/>
          </p:nvPr>
        </p:nvSpPr>
        <p:spPr/>
        <p:txBody>
          <a:bodyPr>
            <a:normAutofit/>
          </a:bodyPr>
          <a:lstStyle/>
          <a:p>
            <a:r>
              <a:rPr lang="en-US" sz="2400" dirty="0"/>
              <a:t>The Federal Trade Commission reported that fraud losses last year in the U.S. topped $23.7 billion, though some estimate that number could be as high as $158 billion.</a:t>
            </a:r>
            <a:r>
              <a:rPr lang="en-US" sz="2400" kern="0" baseline="30000" dirty="0">
                <a:effectLst/>
                <a:latin typeface="Arial Nova" panose="020B0504020202020204" pitchFamily="34" charset="0"/>
                <a:ea typeface="Calibri" panose="020F0502020204030204" pitchFamily="34" charset="0"/>
              </a:rPr>
              <a:t>1</a:t>
            </a:r>
            <a:r>
              <a:rPr lang="en-US" sz="2400" dirty="0"/>
              <a:t>  </a:t>
            </a:r>
          </a:p>
        </p:txBody>
      </p:sp>
      <p:pic>
        <p:nvPicPr>
          <p:cNvPr id="5" name="Picture 4" descr="A logo of a company&#10;&#10;AI-generated content may be incorrect.">
            <a:extLst>
              <a:ext uri="{FF2B5EF4-FFF2-40B4-BE49-F238E27FC236}">
                <a16:creationId xmlns:a16="http://schemas.microsoft.com/office/drawing/2014/main" id="{E9FB55CB-8212-18BE-8486-46008DCE8CE5}"/>
              </a:ext>
            </a:extLst>
          </p:cNvPr>
          <p:cNvPicPr>
            <a:picLocks noChangeAspect="1"/>
          </p:cNvPicPr>
          <p:nvPr/>
        </p:nvPicPr>
        <p:blipFill>
          <a:blip r:embed="rId3"/>
          <a:stretch>
            <a:fillRect/>
          </a:stretch>
        </p:blipFill>
        <p:spPr>
          <a:xfrm>
            <a:off x="203024" y="5684364"/>
            <a:ext cx="3124093" cy="1653283"/>
          </a:xfrm>
          <a:prstGeom prst="rect">
            <a:avLst/>
          </a:prstGeom>
        </p:spPr>
      </p:pic>
    </p:spTree>
    <p:extLst>
      <p:ext uri="{BB962C8B-B14F-4D97-AF65-F5344CB8AC3E}">
        <p14:creationId xmlns:p14="http://schemas.microsoft.com/office/powerpoint/2010/main" val="2567017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8CA25-4CB4-C21A-688B-8D9725EF88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778A1E-DB60-C87E-2470-267611C29588}"/>
              </a:ext>
            </a:extLst>
          </p:cNvPr>
          <p:cNvSpPr>
            <a:spLocks noGrp="1"/>
          </p:cNvSpPr>
          <p:nvPr>
            <p:ph type="title"/>
          </p:nvPr>
        </p:nvSpPr>
        <p:spPr/>
        <p:txBody>
          <a:bodyPr/>
          <a:lstStyle/>
          <a:p>
            <a:r>
              <a:rPr lang="en-US" dirty="0"/>
              <a:t>Fraud Trends and </a:t>
            </a:r>
            <a:br>
              <a:rPr lang="en-US" dirty="0"/>
            </a:br>
            <a:r>
              <a:rPr lang="en-US" dirty="0"/>
              <a:t>Types of Fraud</a:t>
            </a:r>
          </a:p>
        </p:txBody>
      </p:sp>
      <p:pic>
        <p:nvPicPr>
          <p:cNvPr id="5" name="Picture 4" descr="A logo of a company&#10;&#10;AI-generated content may be incorrect.">
            <a:extLst>
              <a:ext uri="{FF2B5EF4-FFF2-40B4-BE49-F238E27FC236}">
                <a16:creationId xmlns:a16="http://schemas.microsoft.com/office/drawing/2014/main" id="{11D13F09-690A-9F69-B7BA-C5F31F89110F}"/>
              </a:ext>
            </a:extLst>
          </p:cNvPr>
          <p:cNvPicPr>
            <a:picLocks noChangeAspect="1"/>
          </p:cNvPicPr>
          <p:nvPr/>
        </p:nvPicPr>
        <p:blipFill>
          <a:blip r:embed="rId3"/>
          <a:stretch>
            <a:fillRect/>
          </a:stretch>
        </p:blipFill>
        <p:spPr>
          <a:xfrm>
            <a:off x="-126913" y="5665511"/>
            <a:ext cx="3124093" cy="1653283"/>
          </a:xfrm>
          <a:prstGeom prst="rect">
            <a:avLst/>
          </a:prstGeom>
        </p:spPr>
      </p:pic>
    </p:spTree>
    <p:extLst>
      <p:ext uri="{BB962C8B-B14F-4D97-AF65-F5344CB8AC3E}">
        <p14:creationId xmlns:p14="http://schemas.microsoft.com/office/powerpoint/2010/main" val="277850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2" name="Rectangle 11">
            <a:extLst>
              <a:ext uri="{FF2B5EF4-FFF2-40B4-BE49-F238E27FC236}">
                <a16:creationId xmlns:a16="http://schemas.microsoft.com/office/drawing/2014/main" id="{F09CA6CC-C9DF-440F-BE30-1167A921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F82D7C3-4329-485C-9C81-FB5BA3FA9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146" y="0"/>
            <a:ext cx="7643854"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0027CB-3C27-FC4C-AEF9-685A21EA1B94}"/>
              </a:ext>
            </a:extLst>
          </p:cNvPr>
          <p:cNvSpPr>
            <a:spLocks noGrp="1"/>
          </p:cNvSpPr>
          <p:nvPr>
            <p:ph type="title"/>
          </p:nvPr>
        </p:nvSpPr>
        <p:spPr>
          <a:xfrm>
            <a:off x="5963479" y="35681"/>
            <a:ext cx="5618922" cy="1542507"/>
          </a:xfrm>
        </p:spPr>
        <p:txBody>
          <a:bodyPr vert="horz" lIns="91440" tIns="45720" rIns="91440" bIns="45720" rtlCol="0" anchor="ctr">
            <a:normAutofit/>
          </a:bodyPr>
          <a:lstStyle/>
          <a:p>
            <a:pPr>
              <a:lnSpc>
                <a:spcPct val="100000"/>
              </a:lnSpc>
            </a:pPr>
            <a:r>
              <a:rPr lang="en-US" sz="4000" dirty="0">
                <a:solidFill>
                  <a:srgbClr val="FFFFFF"/>
                </a:solidFill>
              </a:rPr>
              <a:t>Fraud Trends</a:t>
            </a:r>
          </a:p>
        </p:txBody>
      </p:sp>
      <p:sp>
        <p:nvSpPr>
          <p:cNvPr id="16" name="Freeform: Shape 15">
            <a:extLst>
              <a:ext uri="{FF2B5EF4-FFF2-40B4-BE49-F238E27FC236}">
                <a16:creationId xmlns:a16="http://schemas.microsoft.com/office/drawing/2014/main" id="{B4A844BD-14AA-428F-A577-AF00BC374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B5E57564-AF5B-45C2-9B42-165C77BE88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7B25569D-4B51-26CD-C967-65D3F4059DB9}"/>
              </a:ext>
            </a:extLst>
          </p:cNvPr>
          <p:cNvSpPr>
            <a:spLocks noGrp="1"/>
          </p:cNvSpPr>
          <p:nvPr>
            <p:ph sz="quarter" idx="10"/>
          </p:nvPr>
        </p:nvSpPr>
        <p:spPr>
          <a:xfrm>
            <a:off x="5788325" y="1466491"/>
            <a:ext cx="6176513" cy="5158596"/>
          </a:xfrm>
        </p:spPr>
        <p:txBody>
          <a:bodyPr vert="horz" lIns="91440" tIns="45720" rIns="91440" bIns="45720" rtlCol="0">
            <a:normAutofit/>
          </a:bodyPr>
          <a:lstStyle/>
          <a:p>
            <a:pPr>
              <a:lnSpc>
                <a:spcPct val="110000"/>
              </a:lnSpc>
              <a:buClr>
                <a:schemeClr val="accent5"/>
              </a:buClr>
            </a:pPr>
            <a:r>
              <a:rPr lang="en-US" sz="1600" b="1" dirty="0">
                <a:solidFill>
                  <a:srgbClr val="FFFFFF"/>
                </a:solidFill>
              </a:rPr>
              <a:t>Check fraud: </a:t>
            </a:r>
            <a:r>
              <a:rPr lang="en-US" sz="1600" dirty="0">
                <a:solidFill>
                  <a:srgbClr val="FFFFFF"/>
                </a:solidFill>
              </a:rPr>
              <a:t>Payment method most vulnerable to fraud</a:t>
            </a:r>
          </a:p>
          <a:p>
            <a:pPr>
              <a:lnSpc>
                <a:spcPct val="110000"/>
              </a:lnSpc>
              <a:buClr>
                <a:schemeClr val="accent5"/>
              </a:buClr>
            </a:pPr>
            <a:r>
              <a:rPr lang="en-US" sz="1600" b="1" dirty="0">
                <a:solidFill>
                  <a:srgbClr val="FFFFFF"/>
                </a:solidFill>
              </a:rPr>
              <a:t>Romance scams: </a:t>
            </a:r>
            <a:r>
              <a:rPr lang="en-US" sz="1600" dirty="0">
                <a:solidFill>
                  <a:srgbClr val="FFFFFF"/>
                </a:solidFill>
              </a:rPr>
              <a:t>Use online dating apps and social media to build relationships, and then ask for money</a:t>
            </a:r>
          </a:p>
          <a:p>
            <a:pPr>
              <a:lnSpc>
                <a:spcPct val="110000"/>
              </a:lnSpc>
              <a:buClr>
                <a:schemeClr val="accent5"/>
              </a:buClr>
            </a:pPr>
            <a:r>
              <a:rPr lang="en-US" sz="1600" b="1" dirty="0">
                <a:solidFill>
                  <a:srgbClr val="FFFFFF"/>
                </a:solidFill>
              </a:rPr>
              <a:t>Fake prize scams: </a:t>
            </a:r>
            <a:r>
              <a:rPr lang="en-US" sz="1600" dirty="0">
                <a:solidFill>
                  <a:srgbClr val="FFFFFF"/>
                </a:solidFill>
              </a:rPr>
              <a:t>Claim you’ve won the lottery, sweepstakes or gift, and then say you need to pay “taxes” before being awarded the prize</a:t>
            </a:r>
          </a:p>
          <a:p>
            <a:pPr>
              <a:lnSpc>
                <a:spcPct val="110000"/>
              </a:lnSpc>
              <a:buClr>
                <a:schemeClr val="accent5"/>
              </a:buClr>
            </a:pPr>
            <a:r>
              <a:rPr lang="en-US" sz="1600" b="1" dirty="0">
                <a:solidFill>
                  <a:srgbClr val="FFFFFF"/>
                </a:solidFill>
              </a:rPr>
              <a:t>Government imposter scams:</a:t>
            </a:r>
            <a:r>
              <a:rPr lang="en-US" sz="1600" dirty="0">
                <a:solidFill>
                  <a:srgbClr val="FFFFFF"/>
                </a:solidFill>
              </a:rPr>
              <a:t> IRS, Social Security Administration, law enforcement, or other government entity – scammer pretends to be from the government entity to trick you into giving personal information or funds</a:t>
            </a:r>
          </a:p>
          <a:p>
            <a:pPr>
              <a:lnSpc>
                <a:spcPct val="110000"/>
              </a:lnSpc>
              <a:buClr>
                <a:schemeClr val="accent5"/>
              </a:buClr>
            </a:pPr>
            <a:r>
              <a:rPr lang="en-US" sz="1600" b="1" dirty="0">
                <a:solidFill>
                  <a:srgbClr val="FFFFFF"/>
                </a:solidFill>
              </a:rPr>
              <a:t>Fake distress:</a:t>
            </a:r>
            <a:r>
              <a:rPr lang="en-US" sz="1600" dirty="0">
                <a:solidFill>
                  <a:srgbClr val="FFFFFF"/>
                </a:solidFill>
              </a:rPr>
              <a:t> Use severe and urgent financial need of a loved one to force parents or grandparents </a:t>
            </a:r>
            <a:r>
              <a:rPr lang="en-US" sz="1600" b="1" dirty="0">
                <a:solidFill>
                  <a:srgbClr val="FFFFFF"/>
                </a:solidFill>
              </a:rPr>
              <a:t>(grandparent scams) </a:t>
            </a:r>
            <a:r>
              <a:rPr lang="en-US" sz="1600" dirty="0">
                <a:solidFill>
                  <a:srgbClr val="FFFFFF"/>
                </a:solidFill>
              </a:rPr>
              <a:t>into wiring money and/or withdrawing dollars from their bank account and depositing it into a </a:t>
            </a:r>
            <a:r>
              <a:rPr lang="en-US" sz="1600" b="1" dirty="0">
                <a:solidFill>
                  <a:srgbClr val="FFFFFF"/>
                </a:solidFill>
              </a:rPr>
              <a:t>bitcoin ATM machine</a:t>
            </a:r>
            <a:r>
              <a:rPr lang="en-US" sz="1600" dirty="0">
                <a:solidFill>
                  <a:srgbClr val="FFFFFF"/>
                </a:solidFill>
              </a:rPr>
              <a:t> – AI-generated voice fakes/dupes often used to persuade</a:t>
            </a:r>
          </a:p>
          <a:p>
            <a:pPr>
              <a:lnSpc>
                <a:spcPct val="110000"/>
              </a:lnSpc>
              <a:buClr>
                <a:schemeClr val="accent5"/>
              </a:buClr>
            </a:pPr>
            <a:r>
              <a:rPr lang="en-US" sz="1600" b="1" dirty="0">
                <a:solidFill>
                  <a:srgbClr val="FFFFFF"/>
                </a:solidFill>
              </a:rPr>
              <a:t>Payment app fraud:</a:t>
            </a:r>
            <a:r>
              <a:rPr lang="en-US" sz="1600" dirty="0">
                <a:solidFill>
                  <a:srgbClr val="FFFFFF"/>
                </a:solidFill>
              </a:rPr>
              <a:t> Scams using payment apps to access your money</a:t>
            </a:r>
            <a:endParaRPr lang="en-US" sz="1400" dirty="0">
              <a:solidFill>
                <a:srgbClr val="FFFFFF"/>
              </a:solidFill>
            </a:endParaRPr>
          </a:p>
        </p:txBody>
      </p:sp>
      <p:pic>
        <p:nvPicPr>
          <p:cNvPr id="7" name="Picture 6">
            <a:extLst>
              <a:ext uri="{FF2B5EF4-FFF2-40B4-BE49-F238E27FC236}">
                <a16:creationId xmlns:a16="http://schemas.microsoft.com/office/drawing/2014/main" id="{9DA6E2A4-A686-39A6-AE71-4E2BF42E4694}"/>
              </a:ext>
            </a:extLst>
          </p:cNvPr>
          <p:cNvPicPr>
            <a:picLocks noChangeAspect="1"/>
          </p:cNvPicPr>
          <p:nvPr/>
        </p:nvPicPr>
        <p:blipFill>
          <a:blip r:embed="rId3"/>
          <a:stretch>
            <a:fillRect/>
          </a:stretch>
        </p:blipFill>
        <p:spPr>
          <a:xfrm>
            <a:off x="-4896" y="-40460"/>
            <a:ext cx="5422286" cy="6898460"/>
          </a:xfrm>
          <a:prstGeom prst="rect">
            <a:avLst/>
          </a:prstGeom>
        </p:spPr>
      </p:pic>
    </p:spTree>
    <p:extLst>
      <p:ext uri="{BB962C8B-B14F-4D97-AF65-F5344CB8AC3E}">
        <p14:creationId xmlns:p14="http://schemas.microsoft.com/office/powerpoint/2010/main" val="3457628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0F545-33EB-FD25-53BC-8B409E3988F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DA79558-76C3-6781-437F-C4AABB55E6F8}"/>
              </a:ext>
            </a:extLst>
          </p:cNvPr>
          <p:cNvSpPr>
            <a:spLocks noGrp="1"/>
          </p:cNvSpPr>
          <p:nvPr>
            <p:ph type="title"/>
          </p:nvPr>
        </p:nvSpPr>
        <p:spPr/>
        <p:txBody>
          <a:bodyPr/>
          <a:lstStyle/>
          <a:p>
            <a:r>
              <a:rPr lang="en-US" dirty="0"/>
              <a:t>Cyber Fraud</a:t>
            </a:r>
          </a:p>
        </p:txBody>
      </p:sp>
      <p:sp>
        <p:nvSpPr>
          <p:cNvPr id="4" name="Content Placeholder 3">
            <a:extLst>
              <a:ext uri="{FF2B5EF4-FFF2-40B4-BE49-F238E27FC236}">
                <a16:creationId xmlns:a16="http://schemas.microsoft.com/office/drawing/2014/main" id="{DBFB9BAB-AA9F-6A13-1409-71D40E4C8B94}"/>
              </a:ext>
            </a:extLst>
          </p:cNvPr>
          <p:cNvSpPr>
            <a:spLocks noGrp="1"/>
          </p:cNvSpPr>
          <p:nvPr>
            <p:ph sz="quarter" idx="10"/>
          </p:nvPr>
        </p:nvSpPr>
        <p:spPr>
          <a:xfrm>
            <a:off x="1381748" y="1822621"/>
            <a:ext cx="9525000" cy="4789196"/>
          </a:xfrm>
        </p:spPr>
        <p:txBody>
          <a:bodyPr>
            <a:normAutofit/>
          </a:bodyPr>
          <a:lstStyle/>
          <a:p>
            <a:r>
              <a:rPr lang="en-US" b="1" dirty="0"/>
              <a:t>Cyber fraud is a type of illegal online activity that uses the internet’s anonymity to deceive people and organizations. It can lead to financial, reputational and data losses.</a:t>
            </a:r>
          </a:p>
          <a:p>
            <a:r>
              <a:rPr lang="en-US" b="1" dirty="0"/>
              <a:t>Types of cyber fraud: </a:t>
            </a:r>
          </a:p>
          <a:p>
            <a:pPr lvl="1"/>
            <a:r>
              <a:rPr lang="en-US" b="1" dirty="0"/>
              <a:t>Account compromise/takeover: </a:t>
            </a:r>
            <a:r>
              <a:rPr lang="en-US" dirty="0"/>
              <a:t>For example, someone getting your bank account password or other login credentials.</a:t>
            </a:r>
          </a:p>
          <a:p>
            <a:pPr lvl="1"/>
            <a:r>
              <a:rPr lang="en-US" b="1" dirty="0"/>
              <a:t>Identity theft: </a:t>
            </a:r>
            <a:r>
              <a:rPr lang="en-US" dirty="0"/>
              <a:t>Criminals get enough of your personal information to take out loans on your credit, impersonate you, and apply for credit cards, mortgages, car loans, etc. </a:t>
            </a:r>
          </a:p>
          <a:p>
            <a:pPr lvl="1"/>
            <a:r>
              <a:rPr lang="en-US" b="1" dirty="0"/>
              <a:t>E-commerce scams:</a:t>
            </a:r>
            <a:r>
              <a:rPr lang="en-US" dirty="0"/>
              <a:t> Tricking you into giving away your credit card information, which is then used to purchase goods, leaving you the bill</a:t>
            </a:r>
          </a:p>
          <a:p>
            <a:pPr lvl="1"/>
            <a:r>
              <a:rPr lang="en-US" b="1" dirty="0"/>
              <a:t>Installation of malware:</a:t>
            </a:r>
            <a:r>
              <a:rPr lang="en-US" dirty="0"/>
              <a:t> Criminals install bad programs on your computer that steal your data, or lock you out of your system, then charge you to restore data or access. Your computer can even be used by cyber-criminals to attack others. </a:t>
            </a:r>
          </a:p>
        </p:txBody>
      </p:sp>
    </p:spTree>
    <p:extLst>
      <p:ext uri="{BB962C8B-B14F-4D97-AF65-F5344CB8AC3E}">
        <p14:creationId xmlns:p14="http://schemas.microsoft.com/office/powerpoint/2010/main" val="158036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6963E-F731-D03A-23FF-B0FA8E43559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7278F11-E8FD-5F1E-FFF5-68A47504EEA7}"/>
              </a:ext>
            </a:extLst>
          </p:cNvPr>
          <p:cNvSpPr>
            <a:spLocks noGrp="1"/>
          </p:cNvSpPr>
          <p:nvPr>
            <p:ph type="title"/>
          </p:nvPr>
        </p:nvSpPr>
        <p:spPr>
          <a:xfrm>
            <a:off x="1381748" y="423795"/>
            <a:ext cx="9525000" cy="1919521"/>
          </a:xfrm>
        </p:spPr>
        <p:txBody>
          <a:bodyPr/>
          <a:lstStyle/>
          <a:p>
            <a:r>
              <a:rPr lang="en-US" dirty="0"/>
              <a:t>Text Message/Social Media Fraud Trends</a:t>
            </a:r>
          </a:p>
        </p:txBody>
      </p:sp>
      <p:sp>
        <p:nvSpPr>
          <p:cNvPr id="4" name="Content Placeholder 3">
            <a:extLst>
              <a:ext uri="{FF2B5EF4-FFF2-40B4-BE49-F238E27FC236}">
                <a16:creationId xmlns:a16="http://schemas.microsoft.com/office/drawing/2014/main" id="{9BAC4D71-2E8B-078D-A7B9-82F699A423BE}"/>
              </a:ext>
            </a:extLst>
          </p:cNvPr>
          <p:cNvSpPr>
            <a:spLocks noGrp="1"/>
          </p:cNvSpPr>
          <p:nvPr>
            <p:ph sz="quarter" idx="10"/>
          </p:nvPr>
        </p:nvSpPr>
        <p:spPr>
          <a:xfrm>
            <a:off x="1381748" y="2273035"/>
            <a:ext cx="9656836" cy="3904099"/>
          </a:xfrm>
        </p:spPr>
        <p:txBody>
          <a:bodyPr>
            <a:normAutofit fontScale="85000" lnSpcReduction="10000"/>
          </a:bodyPr>
          <a:lstStyle/>
          <a:p>
            <a:r>
              <a:rPr lang="en-US" b="1" dirty="0"/>
              <a:t>Package delivery issues:</a:t>
            </a:r>
            <a:r>
              <a:rPr lang="en-US" dirty="0"/>
              <a:t> You receive an email or text stating there’s an issue with your delivery.</a:t>
            </a:r>
          </a:p>
          <a:p>
            <a:r>
              <a:rPr lang="en-US" b="1" dirty="0"/>
              <a:t>Bank account: </a:t>
            </a:r>
            <a:r>
              <a:rPr lang="en-US" dirty="0"/>
              <a:t>You receive a text from “your bank” claiming there’s been a change to your account that you need to approve. You may also receive fake fraud alerts that appear to be from “your bank.”</a:t>
            </a:r>
          </a:p>
          <a:p>
            <a:r>
              <a:rPr lang="en-US" b="1" dirty="0"/>
              <a:t>Romance scams (text/message form): </a:t>
            </a:r>
            <a:r>
              <a:rPr lang="en-US" dirty="0"/>
              <a:t>You receive a message from someone you don’t know, often an accidental message, that turns into frequent interaction to develop a relationship with you.</a:t>
            </a:r>
          </a:p>
          <a:p>
            <a:pPr lvl="1"/>
            <a:r>
              <a:rPr lang="en-US" b="1" dirty="0"/>
              <a:t>Investment (pig butchering) scams:</a:t>
            </a:r>
            <a:r>
              <a:rPr lang="en-US" dirty="0"/>
              <a:t> Scammer uses text message/social media to develop relationship, and then makes repeated requests/suggestions for investments/money. </a:t>
            </a:r>
          </a:p>
          <a:p>
            <a:r>
              <a:rPr lang="en-US" b="1" dirty="0"/>
              <a:t>Marketplace sales</a:t>
            </a:r>
            <a:r>
              <a:rPr lang="en-US" dirty="0"/>
              <a:t>: Items are being sold on social media marketplaces by people you “know”, and you pay for the good/service but never receive it.</a:t>
            </a:r>
          </a:p>
          <a:p>
            <a:r>
              <a:rPr lang="en-US" b="1" dirty="0"/>
              <a:t>Disaster scams:</a:t>
            </a:r>
            <a:r>
              <a:rPr lang="en-US" dirty="0"/>
              <a:t> Fake relief web pages after large-scale disaster events – pretend to be charitable and then pocket your money.</a:t>
            </a:r>
          </a:p>
          <a:p>
            <a:r>
              <a:rPr lang="en-US" b="1" dirty="0"/>
              <a:t>Toll-related scams: </a:t>
            </a:r>
            <a:r>
              <a:rPr lang="en-US" dirty="0"/>
              <a:t>You receive a text stating your vehicle will be impounded if you do not pay your overdue tolls.</a:t>
            </a:r>
            <a:endParaRPr lang="en-US" b="1" dirty="0"/>
          </a:p>
          <a:p>
            <a:endParaRPr lang="en-US" dirty="0"/>
          </a:p>
        </p:txBody>
      </p:sp>
    </p:spTree>
    <p:extLst>
      <p:ext uri="{BB962C8B-B14F-4D97-AF65-F5344CB8AC3E}">
        <p14:creationId xmlns:p14="http://schemas.microsoft.com/office/powerpoint/2010/main" val="800336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7" name="Rectangle 16">
            <a:extLst>
              <a:ext uri="{FF2B5EF4-FFF2-40B4-BE49-F238E27FC236}">
                <a16:creationId xmlns:a16="http://schemas.microsoft.com/office/drawing/2014/main" id="{9F74EBBD-8E06-4E83-B0A2-75BB23875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60CCE1B-689A-4430-B79E-977B226F3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DDC33EC-086D-4551-A7B9-520718C13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CE6E1EF9-BCA8-4087-A0A6-3B1D576D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itle 8">
            <a:extLst>
              <a:ext uri="{FF2B5EF4-FFF2-40B4-BE49-F238E27FC236}">
                <a16:creationId xmlns:a16="http://schemas.microsoft.com/office/drawing/2014/main" id="{F3AAEC5E-1903-897F-3899-D104894EDF00}"/>
              </a:ext>
            </a:extLst>
          </p:cNvPr>
          <p:cNvSpPr>
            <a:spLocks noGrp="1"/>
          </p:cNvSpPr>
          <p:nvPr>
            <p:ph type="title"/>
          </p:nvPr>
        </p:nvSpPr>
        <p:spPr>
          <a:xfrm>
            <a:off x="609601" y="685799"/>
            <a:ext cx="3075296" cy="4572001"/>
          </a:xfrm>
        </p:spPr>
        <p:txBody>
          <a:bodyPr vert="horz" lIns="91440" tIns="45720" rIns="91440" bIns="45720" rtlCol="0" anchor="t">
            <a:normAutofit/>
          </a:bodyPr>
          <a:lstStyle/>
          <a:p>
            <a:pPr>
              <a:lnSpc>
                <a:spcPct val="100000"/>
              </a:lnSpc>
            </a:pPr>
            <a:r>
              <a:rPr lang="en-US" sz="4000">
                <a:solidFill>
                  <a:srgbClr val="FFFFFF"/>
                </a:solidFill>
              </a:rPr>
              <a:t>Use of AI in Fraud</a:t>
            </a:r>
          </a:p>
        </p:txBody>
      </p:sp>
      <p:sp>
        <p:nvSpPr>
          <p:cNvPr id="10" name="Content Placeholder 9">
            <a:extLst>
              <a:ext uri="{FF2B5EF4-FFF2-40B4-BE49-F238E27FC236}">
                <a16:creationId xmlns:a16="http://schemas.microsoft.com/office/drawing/2014/main" id="{5E171ED2-DFD4-666E-F6D1-C672E5CE8649}"/>
              </a:ext>
            </a:extLst>
          </p:cNvPr>
          <p:cNvSpPr>
            <a:spLocks noGrp="1"/>
          </p:cNvSpPr>
          <p:nvPr>
            <p:ph sz="quarter" idx="11"/>
          </p:nvPr>
        </p:nvSpPr>
        <p:spPr>
          <a:xfrm>
            <a:off x="4700266" y="226217"/>
            <a:ext cx="7311924" cy="6010123"/>
          </a:xfrm>
        </p:spPr>
        <p:txBody>
          <a:bodyPr vert="horz" lIns="91440" tIns="45720" rIns="91440" bIns="45720" rtlCol="0">
            <a:normAutofit/>
          </a:bodyPr>
          <a:lstStyle/>
          <a:p>
            <a:pPr marL="0">
              <a:buClr>
                <a:schemeClr val="accent5"/>
              </a:buClr>
            </a:pPr>
            <a:endParaRPr lang="en-US" dirty="0"/>
          </a:p>
          <a:p>
            <a:r>
              <a:rPr lang="en-US" b="1" dirty="0"/>
              <a:t>Create false documents: </a:t>
            </a:r>
            <a:r>
              <a:rPr lang="en-US" dirty="0"/>
              <a:t>Criminals use GenAI to create falsified documents, photographs and videos.</a:t>
            </a:r>
          </a:p>
          <a:p>
            <a:r>
              <a:rPr lang="en-US" b="1" dirty="0"/>
              <a:t>Deepfake media: </a:t>
            </a:r>
            <a:r>
              <a:rPr lang="en-US" dirty="0"/>
              <a:t>Used in social engineering to make fraud/scams seem even more realistic</a:t>
            </a:r>
          </a:p>
          <a:p>
            <a:pPr lvl="1"/>
            <a:r>
              <a:rPr lang="en-US" dirty="0"/>
              <a:t>Voice cloning: The voice sounds like someone you know. Often used in grandparent scams.</a:t>
            </a:r>
          </a:p>
          <a:p>
            <a:pPr lvl="1"/>
            <a:r>
              <a:rPr lang="en-US" dirty="0"/>
              <a:t>The photo looks realistic.</a:t>
            </a:r>
          </a:p>
          <a:p>
            <a:pPr lvl="1"/>
            <a:r>
              <a:rPr lang="en-US" dirty="0"/>
              <a:t>The documents mimic real documents.</a:t>
            </a:r>
          </a:p>
          <a:p>
            <a:r>
              <a:rPr lang="en-US" b="1" dirty="0"/>
              <a:t>AI has made fraud much more sophisticated.</a:t>
            </a:r>
          </a:p>
        </p:txBody>
      </p:sp>
    </p:spTree>
    <p:extLst>
      <p:ext uri="{BB962C8B-B14F-4D97-AF65-F5344CB8AC3E}">
        <p14:creationId xmlns:p14="http://schemas.microsoft.com/office/powerpoint/2010/main" val="248113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B8613F-2883-10AE-89EE-754728CFC72D}"/>
              </a:ext>
            </a:extLst>
          </p:cNvPr>
          <p:cNvSpPr>
            <a:spLocks noGrp="1"/>
          </p:cNvSpPr>
          <p:nvPr>
            <p:ph type="title"/>
          </p:nvPr>
        </p:nvSpPr>
        <p:spPr/>
        <p:txBody>
          <a:bodyPr/>
          <a:lstStyle/>
          <a:p>
            <a:r>
              <a:rPr lang="en-US" dirty="0"/>
              <a:t>Tips to Protect Yourself and Your Family</a:t>
            </a:r>
          </a:p>
        </p:txBody>
      </p:sp>
      <p:sp>
        <p:nvSpPr>
          <p:cNvPr id="5" name="Content Placeholder 4">
            <a:extLst>
              <a:ext uri="{FF2B5EF4-FFF2-40B4-BE49-F238E27FC236}">
                <a16:creationId xmlns:a16="http://schemas.microsoft.com/office/drawing/2014/main" id="{7705B3C4-FE12-5928-4EAA-8598EFD0C581}"/>
              </a:ext>
            </a:extLst>
          </p:cNvPr>
          <p:cNvSpPr>
            <a:spLocks noGrp="1"/>
          </p:cNvSpPr>
          <p:nvPr>
            <p:ph sz="quarter" idx="11"/>
          </p:nvPr>
        </p:nvSpPr>
        <p:spPr>
          <a:xfrm>
            <a:off x="323850" y="2018907"/>
            <a:ext cx="11544299" cy="4674870"/>
          </a:xfrm>
        </p:spPr>
        <p:txBody>
          <a:bodyPr>
            <a:normAutofit lnSpcReduction="10000"/>
          </a:bodyPr>
          <a:lstStyle/>
          <a:p>
            <a:r>
              <a:rPr lang="en-US" b="0" noProof="1"/>
              <a:t>Create a secret word or phrase with family members so you can easily verify </a:t>
            </a:r>
            <a:br>
              <a:rPr lang="en-US" b="0" noProof="1"/>
            </a:br>
            <a:r>
              <a:rPr lang="en-US" b="0" noProof="1"/>
              <a:t>it is indeed a family member communicating with you.</a:t>
            </a:r>
          </a:p>
          <a:p>
            <a:r>
              <a:rPr lang="en-US" b="0" noProof="1"/>
              <a:t>Trust your gut. If it seems too good to be true, it probably is.</a:t>
            </a:r>
          </a:p>
          <a:p>
            <a:r>
              <a:rPr lang="en-US" noProof="1"/>
              <a:t>#BanksNeverAskThat</a:t>
            </a:r>
            <a:r>
              <a:rPr lang="en-US" b="0" noProof="1"/>
              <a:t> – don’t fall for messages that appear to be coming </a:t>
            </a:r>
            <a:br>
              <a:rPr lang="en-US" b="0" noProof="1"/>
            </a:br>
            <a:r>
              <a:rPr lang="en-US" b="0" noProof="1"/>
              <a:t>from your bank. </a:t>
            </a:r>
          </a:p>
          <a:p>
            <a:r>
              <a:rPr lang="en-US" b="0" noProof="1"/>
              <a:t>Verify, verify, verify:</a:t>
            </a:r>
          </a:p>
          <a:p>
            <a:pPr lvl="1"/>
            <a:r>
              <a:rPr lang="en-US" b="0" noProof="1"/>
              <a:t>Always check to be sure you aren’t falling for a scam.</a:t>
            </a:r>
          </a:p>
          <a:p>
            <a:pPr lvl="1"/>
            <a:r>
              <a:rPr lang="en-US" b="0" noProof="1"/>
              <a:t>Hang up and call the person’s known number directly.</a:t>
            </a:r>
          </a:p>
          <a:p>
            <a:pPr lvl="1"/>
            <a:r>
              <a:rPr lang="en-US" b="0" noProof="1"/>
              <a:t>Check with your bank before clicking.</a:t>
            </a:r>
          </a:p>
          <a:p>
            <a:r>
              <a:rPr lang="en-US" b="0" noProof="1"/>
              <a:t>Limit your online content – anything you put online can be used</a:t>
            </a:r>
            <a:br>
              <a:rPr lang="en-US" b="0" noProof="1"/>
            </a:br>
            <a:r>
              <a:rPr lang="en-US" b="0" noProof="1"/>
              <a:t>for impersonation/deepfake media.</a:t>
            </a:r>
          </a:p>
          <a:p>
            <a:r>
              <a:rPr lang="en-US" b="0" noProof="1"/>
              <a:t>Add a trusted contact to your account that the bank could contact if they</a:t>
            </a:r>
            <a:br>
              <a:rPr lang="en-US" b="0" noProof="1"/>
            </a:br>
            <a:r>
              <a:rPr lang="en-US" b="0" noProof="1"/>
              <a:t>suspect fraudulent activity.</a:t>
            </a:r>
          </a:p>
          <a:p>
            <a:pPr marL="0" indent="0">
              <a:buNone/>
            </a:pPr>
            <a:endParaRPr lang="en-US" b="0" noProof="1"/>
          </a:p>
        </p:txBody>
      </p:sp>
      <p:pic>
        <p:nvPicPr>
          <p:cNvPr id="11" name="Picture 10">
            <a:extLst>
              <a:ext uri="{FF2B5EF4-FFF2-40B4-BE49-F238E27FC236}">
                <a16:creationId xmlns:a16="http://schemas.microsoft.com/office/drawing/2014/main" id="{1BDEB84A-44E8-631F-F2D8-4F1ADA99194C}"/>
              </a:ext>
            </a:extLst>
          </p:cNvPr>
          <p:cNvPicPr>
            <a:picLocks noChangeAspect="1"/>
          </p:cNvPicPr>
          <p:nvPr/>
        </p:nvPicPr>
        <p:blipFill>
          <a:blip r:embed="rId3"/>
          <a:stretch>
            <a:fillRect/>
          </a:stretch>
        </p:blipFill>
        <p:spPr>
          <a:xfrm>
            <a:off x="8267514" y="1780304"/>
            <a:ext cx="3600635" cy="4534133"/>
          </a:xfrm>
          <a:prstGeom prst="rect">
            <a:avLst/>
          </a:prstGeom>
        </p:spPr>
      </p:pic>
    </p:spTree>
    <p:extLst>
      <p:ext uri="{BB962C8B-B14F-4D97-AF65-F5344CB8AC3E}">
        <p14:creationId xmlns:p14="http://schemas.microsoft.com/office/powerpoint/2010/main" val="1748824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CDFC05-3965-8BFB-71B1-6B7E907BF5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0AE04A-9479-5CEC-4ADD-131EA306CB69}"/>
              </a:ext>
            </a:extLst>
          </p:cNvPr>
          <p:cNvSpPr>
            <a:spLocks noGrp="1"/>
          </p:cNvSpPr>
          <p:nvPr>
            <p:ph type="title"/>
          </p:nvPr>
        </p:nvSpPr>
        <p:spPr/>
        <p:txBody>
          <a:bodyPr/>
          <a:lstStyle/>
          <a:p>
            <a:r>
              <a:rPr lang="en-US" dirty="0"/>
              <a:t>Tips to Protect Yourself and Your Family</a:t>
            </a:r>
          </a:p>
        </p:txBody>
      </p:sp>
      <p:sp>
        <p:nvSpPr>
          <p:cNvPr id="5" name="Content Placeholder 4">
            <a:extLst>
              <a:ext uri="{FF2B5EF4-FFF2-40B4-BE49-F238E27FC236}">
                <a16:creationId xmlns:a16="http://schemas.microsoft.com/office/drawing/2014/main" id="{702D1A83-E35D-6393-DE78-205D229B87DD}"/>
              </a:ext>
            </a:extLst>
          </p:cNvPr>
          <p:cNvSpPr>
            <a:spLocks noGrp="1"/>
          </p:cNvSpPr>
          <p:nvPr>
            <p:ph sz="quarter" idx="11"/>
          </p:nvPr>
        </p:nvSpPr>
        <p:spPr>
          <a:xfrm>
            <a:off x="323850" y="1927467"/>
            <a:ext cx="11544299" cy="4674870"/>
          </a:xfrm>
        </p:spPr>
        <p:txBody>
          <a:bodyPr>
            <a:normAutofit/>
          </a:bodyPr>
          <a:lstStyle/>
          <a:p>
            <a:r>
              <a:rPr lang="en-US" b="0" noProof="1"/>
              <a:t>Watch for </a:t>
            </a:r>
            <a:r>
              <a:rPr lang="en-US" noProof="1"/>
              <a:t>social engineering</a:t>
            </a:r>
          </a:p>
          <a:p>
            <a:pPr lvl="1"/>
            <a:r>
              <a:rPr lang="en-US" b="0" noProof="1"/>
              <a:t>This is how scammers manipulate their victims.</a:t>
            </a:r>
          </a:p>
          <a:p>
            <a:pPr lvl="1"/>
            <a:r>
              <a:rPr lang="en-US" b="0" noProof="1"/>
              <a:t>Regardless of the scam, they almost always share the same telltale signs:</a:t>
            </a:r>
          </a:p>
          <a:p>
            <a:pPr lvl="2"/>
            <a:r>
              <a:rPr lang="en-US" b="0" noProof="1"/>
              <a:t>Requests for sensitive information</a:t>
            </a:r>
          </a:p>
          <a:p>
            <a:pPr lvl="2"/>
            <a:r>
              <a:rPr lang="en-US" b="0" noProof="1"/>
              <a:t>Sense of urgency</a:t>
            </a:r>
          </a:p>
          <a:p>
            <a:pPr lvl="2"/>
            <a:r>
              <a:rPr lang="en-US" b="0" noProof="1"/>
              <a:t>Pressure to act quickly</a:t>
            </a:r>
          </a:p>
          <a:p>
            <a:pPr lvl="2"/>
            <a:r>
              <a:rPr lang="en-US" b="0" noProof="1"/>
              <a:t>Suspicious email addresses or phone numbers</a:t>
            </a:r>
          </a:p>
          <a:p>
            <a:pPr lvl="2"/>
            <a:r>
              <a:rPr lang="en-US" b="0" noProof="1"/>
              <a:t>Unusual requests from authority figures</a:t>
            </a:r>
          </a:p>
          <a:p>
            <a:pPr lvl="2"/>
            <a:r>
              <a:rPr lang="en-US" b="0" noProof="1"/>
              <a:t>Unexpected attachments or links</a:t>
            </a:r>
          </a:p>
          <a:p>
            <a:pPr lvl="2"/>
            <a:r>
              <a:rPr lang="en-US" b="0" noProof="1"/>
              <a:t>Poor grammar</a:t>
            </a:r>
          </a:p>
          <a:p>
            <a:pPr lvl="2"/>
            <a:r>
              <a:rPr lang="en-US" b="0" noProof="1"/>
              <a:t>Attempts to exploit your emotions such as fear or greed</a:t>
            </a:r>
          </a:p>
          <a:p>
            <a:pPr lvl="2"/>
            <a:r>
              <a:rPr lang="en-US" b="0" noProof="1"/>
              <a:t>Use threats (e.g., warrants for arrest) or impose other requirements to keep conversation private</a:t>
            </a:r>
          </a:p>
          <a:p>
            <a:endParaRPr lang="en-US" b="0" noProof="1"/>
          </a:p>
        </p:txBody>
      </p:sp>
    </p:spTree>
    <p:extLst>
      <p:ext uri="{BB962C8B-B14F-4D97-AF65-F5344CB8AC3E}">
        <p14:creationId xmlns:p14="http://schemas.microsoft.com/office/powerpoint/2010/main" val="2743928860"/>
      </p:ext>
    </p:extLst>
  </p:cSld>
  <p:clrMapOvr>
    <a:masterClrMapping/>
  </p:clrMapOvr>
</p:sld>
</file>

<file path=ppt/theme/theme1.xml><?xml version="1.0" encoding="utf-8"?>
<a:theme xmlns:a="http://schemas.openxmlformats.org/drawingml/2006/main" name="ModOverlayVTI">
  <a:themeElements>
    <a:clrScheme name="Custom 4">
      <a:dk1>
        <a:srgbClr val="003B71"/>
      </a:dk1>
      <a:lt1>
        <a:srgbClr val="F4F2EC"/>
      </a:lt1>
      <a:dk2>
        <a:srgbClr val="003B71"/>
      </a:dk2>
      <a:lt2>
        <a:srgbClr val="FFFFFF"/>
      </a:lt2>
      <a:accent1>
        <a:srgbClr val="00A7E1"/>
      </a:accent1>
      <a:accent2>
        <a:srgbClr val="003B71"/>
      </a:accent2>
      <a:accent3>
        <a:srgbClr val="A2A9AD"/>
      </a:accent3>
      <a:accent4>
        <a:srgbClr val="89E0FF"/>
      </a:accent4>
      <a:accent5>
        <a:srgbClr val="6DB9FF"/>
      </a:accent5>
      <a:accent6>
        <a:srgbClr val="DCDFE0"/>
      </a:accent6>
      <a:hlink>
        <a:srgbClr val="00A7E1"/>
      </a:hlink>
      <a:folHlink>
        <a:srgbClr val="003B71"/>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53AF4-4FB0-4B39-9296-55DED383E9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D7C3E5-1734-4636-9EC5-AEB06BF1FB20}">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4C5C2001-E626-4890-B405-22B5BD1CB05A}">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{B958D990-AF79-47CA-893D-08DEA9A672AD}tf89118109_win32</Template>
  <TotalTime>237</TotalTime>
  <Words>1232</Words>
  <Application>Microsoft Office PowerPoint</Application>
  <PresentationFormat>Widescreen</PresentationFormat>
  <Paragraphs>104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Arial Nova</vt:lpstr>
      <vt:lpstr>Arial Nova Light</vt:lpstr>
      <vt:lpstr>Calibri</vt:lpstr>
      <vt:lpstr>Elephant</vt:lpstr>
      <vt:lpstr>ModOverlayVTI</vt:lpstr>
      <vt:lpstr>Combating Financial Fraud</vt:lpstr>
      <vt:lpstr>Fraud</vt:lpstr>
      <vt:lpstr>Fraud Trends and  Types of Fraud</vt:lpstr>
      <vt:lpstr>Fraud Trends</vt:lpstr>
      <vt:lpstr>Cyber Fraud</vt:lpstr>
      <vt:lpstr>Text Message/Social Media Fraud Trends</vt:lpstr>
      <vt:lpstr>Use of AI in Fraud</vt:lpstr>
      <vt:lpstr>Tips to Protect Yourself and Your Family</vt:lpstr>
      <vt:lpstr>Tips to Protect Yourself and Your Family</vt:lpstr>
      <vt:lpstr>Trust Your Local Banker</vt:lpstr>
      <vt:lpstr>What Can You Do?</vt:lpstr>
      <vt:lpstr>Available Resources to Combat Fraud</vt:lpstr>
      <vt:lpstr>Fraud Resources from Bank Here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Zander, Bailey</dc:creator>
  <cp:lastModifiedBy>Lensmeyer, Jenica</cp:lastModifiedBy>
  <cp:revision>10</cp:revision>
  <dcterms:created xsi:type="dcterms:W3CDTF">2025-03-04T15:35:53Z</dcterms:created>
  <dcterms:modified xsi:type="dcterms:W3CDTF">2025-03-12T14:26:56Z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